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handoutMasterIdLst>
    <p:handoutMasterId r:id="rId30"/>
  </p:handoutMasterIdLst>
  <p:sldIdLst>
    <p:sldId id="294" r:id="rId2"/>
    <p:sldId id="257" r:id="rId3"/>
    <p:sldId id="259" r:id="rId4"/>
    <p:sldId id="258" r:id="rId5"/>
    <p:sldId id="260" r:id="rId6"/>
    <p:sldId id="261" r:id="rId7"/>
    <p:sldId id="262" r:id="rId8"/>
    <p:sldId id="263" r:id="rId9"/>
    <p:sldId id="264" r:id="rId10"/>
    <p:sldId id="265" r:id="rId11"/>
    <p:sldId id="256" r:id="rId12"/>
    <p:sldId id="279" r:id="rId13"/>
    <p:sldId id="280" r:id="rId14"/>
    <p:sldId id="281" r:id="rId15"/>
    <p:sldId id="282" r:id="rId16"/>
    <p:sldId id="283" r:id="rId17"/>
    <p:sldId id="284" r:id="rId18"/>
    <p:sldId id="285" r:id="rId19"/>
    <p:sldId id="286" r:id="rId20"/>
    <p:sldId id="288" r:id="rId21"/>
    <p:sldId id="289" r:id="rId22"/>
    <p:sldId id="290" r:id="rId23"/>
    <p:sldId id="291" r:id="rId24"/>
    <p:sldId id="292" r:id="rId25"/>
    <p:sldId id="293" r:id="rId26"/>
    <p:sldId id="295" r:id="rId27"/>
    <p:sldId id="276" r:id="rId28"/>
  </p:sldIdLst>
  <p:sldSz cx="12192000" cy="6858000"/>
  <p:notesSz cx="6858000" cy="9144000"/>
  <p:defaultTextStyle>
    <a:defPPr rtl="0">
      <a:defRPr lang="hu-HU"/>
    </a:defPPr>
    <a:lvl1pPr marL="0" algn="l" defTabSz="914400" rtl="0" eaLnBrk="1" latinLnBrk="0" hangingPunct="1">
      <a:defRPr lang="hu-HU" sz="1800" kern="1200">
        <a:solidFill>
          <a:schemeClr val="tx1"/>
        </a:solidFill>
        <a:latin typeface="+mn-lt"/>
        <a:ea typeface="+mn-ea"/>
        <a:cs typeface="+mn-cs"/>
      </a:defRPr>
    </a:lvl1pPr>
    <a:lvl2pPr marL="457200" algn="l" defTabSz="914400" rtl="0" eaLnBrk="1" latinLnBrk="0" hangingPunct="1">
      <a:defRPr lang="hu-HU" sz="1800" kern="1200">
        <a:solidFill>
          <a:schemeClr val="tx1"/>
        </a:solidFill>
        <a:latin typeface="+mn-lt"/>
        <a:ea typeface="+mn-ea"/>
        <a:cs typeface="+mn-cs"/>
      </a:defRPr>
    </a:lvl2pPr>
    <a:lvl3pPr marL="914400" algn="l" defTabSz="914400" rtl="0" eaLnBrk="1" latinLnBrk="0" hangingPunct="1">
      <a:defRPr lang="hu-HU" sz="1800" kern="1200">
        <a:solidFill>
          <a:schemeClr val="tx1"/>
        </a:solidFill>
        <a:latin typeface="+mn-lt"/>
        <a:ea typeface="+mn-ea"/>
        <a:cs typeface="+mn-cs"/>
      </a:defRPr>
    </a:lvl3pPr>
    <a:lvl4pPr marL="1371600" algn="l" defTabSz="914400" rtl="0" eaLnBrk="1" latinLnBrk="0" hangingPunct="1">
      <a:defRPr lang="hu-HU" sz="1800" kern="1200">
        <a:solidFill>
          <a:schemeClr val="tx1"/>
        </a:solidFill>
        <a:latin typeface="+mn-lt"/>
        <a:ea typeface="+mn-ea"/>
        <a:cs typeface="+mn-cs"/>
      </a:defRPr>
    </a:lvl4pPr>
    <a:lvl5pPr marL="1828800" algn="l" defTabSz="914400" rtl="0" eaLnBrk="1" latinLnBrk="0" hangingPunct="1">
      <a:defRPr lang="hu-HU" sz="1800" kern="1200">
        <a:solidFill>
          <a:schemeClr val="tx1"/>
        </a:solidFill>
        <a:latin typeface="+mn-lt"/>
        <a:ea typeface="+mn-ea"/>
        <a:cs typeface="+mn-cs"/>
      </a:defRPr>
    </a:lvl5pPr>
    <a:lvl6pPr marL="2286000" algn="l" defTabSz="914400" rtl="0" eaLnBrk="1" latinLnBrk="0" hangingPunct="1">
      <a:defRPr lang="hu-HU" sz="1800" kern="1200">
        <a:solidFill>
          <a:schemeClr val="tx1"/>
        </a:solidFill>
        <a:latin typeface="+mn-lt"/>
        <a:ea typeface="+mn-ea"/>
        <a:cs typeface="+mn-cs"/>
      </a:defRPr>
    </a:lvl6pPr>
    <a:lvl7pPr marL="2743200" algn="l" defTabSz="914400" rtl="0" eaLnBrk="1" latinLnBrk="0" hangingPunct="1">
      <a:defRPr lang="hu-HU" sz="1800" kern="1200">
        <a:solidFill>
          <a:schemeClr val="tx1"/>
        </a:solidFill>
        <a:latin typeface="+mn-lt"/>
        <a:ea typeface="+mn-ea"/>
        <a:cs typeface="+mn-cs"/>
      </a:defRPr>
    </a:lvl7pPr>
    <a:lvl8pPr marL="3200400" algn="l" defTabSz="914400" rtl="0" eaLnBrk="1" latinLnBrk="0" hangingPunct="1">
      <a:defRPr lang="hu-HU" sz="1800" kern="1200">
        <a:solidFill>
          <a:schemeClr val="tx1"/>
        </a:solidFill>
        <a:latin typeface="+mn-lt"/>
        <a:ea typeface="+mn-ea"/>
        <a:cs typeface="+mn-cs"/>
      </a:defRPr>
    </a:lvl8pPr>
    <a:lvl9pPr marL="3657600" algn="l" defTabSz="914400" rtl="0" eaLnBrk="1" latinLnBrk="0" hangingPunct="1">
      <a:defRPr lang="hu-HU"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08" userDrawn="1">
          <p15:clr>
            <a:srgbClr val="A4A3A4"/>
          </p15:clr>
        </p15:guide>
        <p15:guide id="2" pos="3384" userDrawn="1">
          <p15:clr>
            <a:srgbClr val="A4A3A4"/>
          </p15:clr>
        </p15:guide>
        <p15:guide id="3" orient="horz" pos="4056" userDrawn="1">
          <p15:clr>
            <a:srgbClr val="A4A3A4"/>
          </p15:clr>
        </p15:guide>
        <p15:guide id="4" orient="horz" pos="148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FE"/>
    <a:srgbClr val="8EBD63"/>
    <a:srgbClr val="404040"/>
    <a:srgbClr val="A2A1A1"/>
    <a:srgbClr val="F5C342"/>
    <a:srgbClr val="F19E38"/>
    <a:srgbClr val="3A3838"/>
    <a:srgbClr val="33CDFF"/>
    <a:srgbClr val="D24726"/>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Közepesen sötét stílus 2 – 5.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Világos stílus 2 – 1. jelölőszín">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879" autoAdjust="0"/>
  </p:normalViewPr>
  <p:slideViewPr>
    <p:cSldViewPr snapToGrid="0">
      <p:cViewPr varScale="1">
        <p:scale>
          <a:sx n="64" d="100"/>
          <a:sy n="64" d="100"/>
        </p:scale>
        <p:origin x="748" y="48"/>
      </p:cViewPr>
      <p:guideLst>
        <p:guide orient="horz" pos="2808"/>
        <p:guide pos="3384"/>
        <p:guide orient="horz" pos="4056"/>
        <p:guide orient="horz" pos="1488"/>
      </p:guideLst>
    </p:cSldViewPr>
  </p:slideViewPr>
  <p:notesTextViewPr>
    <p:cViewPr>
      <p:scale>
        <a:sx n="1" d="1"/>
        <a:sy n="1" d="1"/>
      </p:scale>
      <p:origin x="0" y="0"/>
    </p:cViewPr>
  </p:notesTextViewPr>
  <p:sorterViewPr>
    <p:cViewPr>
      <p:scale>
        <a:sx n="172" d="100"/>
        <a:sy n="172" d="100"/>
      </p:scale>
      <p:origin x="0" y="0"/>
    </p:cViewPr>
  </p:sorterViewPr>
  <p:notesViewPr>
    <p:cSldViewPr snapToGrid="0">
      <p:cViewPr varScale="1">
        <p:scale>
          <a:sx n="80" d="100"/>
          <a:sy n="80" d="100"/>
        </p:scale>
        <p:origin x="396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microsoft.com/office/2018/10/relationships/authors" Target="author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a:extLst>
              <a:ext uri="{FF2B5EF4-FFF2-40B4-BE49-F238E27FC236}">
                <a16:creationId xmlns:a16="http://schemas.microsoft.com/office/drawing/2014/main" id="{3B3440B4-626E-4F3C-BAEA-93BE989AF4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hu-HU" sz="1200"/>
            </a:lvl1pPr>
          </a:lstStyle>
          <a:p>
            <a:pPr rtl="0"/>
            <a:endParaRPr lang="hu-HU" dirty="0"/>
          </a:p>
        </p:txBody>
      </p:sp>
      <p:sp>
        <p:nvSpPr>
          <p:cNvPr id="3" name="Dátum helye 2">
            <a:extLst>
              <a:ext uri="{FF2B5EF4-FFF2-40B4-BE49-F238E27FC236}">
                <a16:creationId xmlns:a16="http://schemas.microsoft.com/office/drawing/2014/main" id="{E53A5570-8E4E-4AA9-B246-5A27A383B9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lang="hu-HU" sz="1200"/>
            </a:lvl1pPr>
          </a:lstStyle>
          <a:p>
            <a:pPr rtl="0"/>
            <a:fld id="{1CE63342-7667-455D-B09C-3901BF62AF2A}" type="datetime1">
              <a:rPr lang="hu-HU" smtClean="0"/>
              <a:t>2025. 02. 17.</a:t>
            </a:fld>
            <a:endParaRPr lang="hu-HU" dirty="0"/>
          </a:p>
        </p:txBody>
      </p:sp>
      <p:sp>
        <p:nvSpPr>
          <p:cNvPr id="4" name="Élőláb helye 3">
            <a:extLst>
              <a:ext uri="{FF2B5EF4-FFF2-40B4-BE49-F238E27FC236}">
                <a16:creationId xmlns:a16="http://schemas.microsoft.com/office/drawing/2014/main" id="{D50D364A-9468-466A-ACCD-ABB3762BE8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lang="hu-HU" sz="1200"/>
            </a:lvl1pPr>
          </a:lstStyle>
          <a:p>
            <a:pPr rtl="0"/>
            <a:endParaRPr lang="hu-HU" dirty="0"/>
          </a:p>
        </p:txBody>
      </p:sp>
      <p:sp>
        <p:nvSpPr>
          <p:cNvPr id="5" name="Dia számának helye 4">
            <a:extLst>
              <a:ext uri="{FF2B5EF4-FFF2-40B4-BE49-F238E27FC236}">
                <a16:creationId xmlns:a16="http://schemas.microsoft.com/office/drawing/2014/main" id="{CE9EF394-4AD6-48D1-9C4C-1B3D44BBF5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lang="hu-HU" sz="1200"/>
            </a:lvl1pPr>
          </a:lstStyle>
          <a:p>
            <a:pPr rtl="0"/>
            <a:fld id="{92004FE7-BA7C-4FF4-9756-C6A1F2BCA37F}" type="slidenum">
              <a:rPr lang="hu-HU" smtClean="0"/>
              <a:t>‹nº›</a:t>
            </a:fld>
            <a:endParaRPr lang="hu-HU" dirty="0"/>
          </a:p>
        </p:txBody>
      </p:sp>
    </p:spTree>
    <p:extLst>
      <p:ext uri="{BB962C8B-B14F-4D97-AF65-F5344CB8AC3E}">
        <p14:creationId xmlns:p14="http://schemas.microsoft.com/office/powerpoint/2010/main" val="20977173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hu-HU" sz="1200"/>
            </a:lvl1pPr>
          </a:lstStyle>
          <a:p>
            <a:pPr rtl="0"/>
            <a:endParaRPr lang="hu-HU" dirty="0"/>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lang="hu-HU" sz="1200"/>
            </a:lvl1pPr>
          </a:lstStyle>
          <a:p>
            <a:fld id="{ADD96BAA-814C-4A0E-9BBD-DD8D5899E07F}" type="datetime1">
              <a:rPr lang="hu-HU" smtClean="0"/>
              <a:pPr/>
              <a:t>2025. 02. 17.</a:t>
            </a:fld>
            <a:endParaRPr lang="hu-HU" dirty="0"/>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defPPr>
              <a:defRPr lang="hu-HU"/>
            </a:defPPr>
          </a:lstStyle>
          <a:p>
            <a:pPr rtl="0"/>
            <a:endParaRPr lang="hu-HU" dirty="0"/>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defRPr lang="hu-HU"/>
            </a:defPPr>
          </a:lstStyle>
          <a:p>
            <a:pPr lvl="0" rtl="0"/>
            <a:r>
              <a:rPr lang="hu-HU"/>
              <a:t>Mintaszöveg szerkesztése</a:t>
            </a:r>
          </a:p>
          <a:p>
            <a:pPr lvl="1" rtl="0"/>
            <a:r>
              <a:rPr lang="hu-HU"/>
              <a:t>Második szint</a:t>
            </a:r>
          </a:p>
          <a:p>
            <a:pPr lvl="2" rtl="0"/>
            <a:r>
              <a:rPr lang="hu-HU"/>
              <a:t>Harmadik szint</a:t>
            </a:r>
          </a:p>
          <a:p>
            <a:pPr lvl="3" rtl="0"/>
            <a:r>
              <a:rPr lang="hu-HU"/>
              <a:t>Negyedik szint</a:t>
            </a:r>
          </a:p>
          <a:p>
            <a:pPr lvl="4" rtl="0"/>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lang="hu-HU" sz="1200"/>
            </a:lvl1pPr>
          </a:lstStyle>
          <a:p>
            <a:pPr rtl="0"/>
            <a:endParaRPr lang="hu-HU" dirty="0"/>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lang="hu-HU" sz="1200"/>
            </a:lvl1pPr>
          </a:lstStyle>
          <a:p>
            <a:pPr rtl="0"/>
            <a:fld id="{6B83F1C3-4FA3-4491-97F4-43CA9C8BDFDF}" type="slidenum">
              <a:rPr lang="hu-HU" smtClean="0"/>
              <a:t>‹nº›</a:t>
            </a:fld>
            <a:endParaRPr lang="hu-HU" dirty="0"/>
          </a:p>
        </p:txBody>
      </p:sp>
    </p:spTree>
    <p:extLst>
      <p:ext uri="{BB962C8B-B14F-4D97-AF65-F5344CB8AC3E}">
        <p14:creationId xmlns:p14="http://schemas.microsoft.com/office/powerpoint/2010/main" val="379634690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lang="hu-HU" sz="1200" kern="1200">
        <a:solidFill>
          <a:schemeClr val="tx1"/>
        </a:solidFill>
        <a:latin typeface="+mn-lt"/>
        <a:ea typeface="+mn-ea"/>
        <a:cs typeface="+mn-cs"/>
      </a:defRPr>
    </a:lvl1pPr>
    <a:lvl2pPr marL="457200" algn="l" defTabSz="914400" rtl="0" eaLnBrk="1" latinLnBrk="0" hangingPunct="1">
      <a:defRPr lang="hu-HU" sz="1200" kern="1200">
        <a:solidFill>
          <a:schemeClr val="tx1"/>
        </a:solidFill>
        <a:latin typeface="+mn-lt"/>
        <a:ea typeface="+mn-ea"/>
        <a:cs typeface="+mn-cs"/>
      </a:defRPr>
    </a:lvl2pPr>
    <a:lvl3pPr marL="914400" algn="l" defTabSz="914400" rtl="0" eaLnBrk="1" latinLnBrk="0" hangingPunct="1">
      <a:defRPr lang="hu-HU" sz="1200" kern="1200">
        <a:solidFill>
          <a:schemeClr val="tx1"/>
        </a:solidFill>
        <a:latin typeface="+mn-lt"/>
        <a:ea typeface="+mn-ea"/>
        <a:cs typeface="+mn-cs"/>
      </a:defRPr>
    </a:lvl3pPr>
    <a:lvl4pPr marL="1371600" algn="l" defTabSz="914400" rtl="0" eaLnBrk="1" latinLnBrk="0" hangingPunct="1">
      <a:defRPr lang="hu-HU" sz="1200" kern="1200">
        <a:solidFill>
          <a:schemeClr val="tx1"/>
        </a:solidFill>
        <a:latin typeface="+mn-lt"/>
        <a:ea typeface="+mn-ea"/>
        <a:cs typeface="+mn-cs"/>
      </a:defRPr>
    </a:lvl4pPr>
    <a:lvl5pPr marL="1828800" algn="l" defTabSz="914400" rtl="0" eaLnBrk="1" latinLnBrk="0" hangingPunct="1">
      <a:defRPr lang="hu-HU" sz="1200" kern="1200">
        <a:solidFill>
          <a:schemeClr val="tx1"/>
        </a:solidFill>
        <a:latin typeface="+mn-lt"/>
        <a:ea typeface="+mn-ea"/>
        <a:cs typeface="+mn-cs"/>
      </a:defRPr>
    </a:lvl5pPr>
    <a:lvl6pPr marL="2286000" algn="l" defTabSz="914400" rtl="0" eaLnBrk="1" latinLnBrk="0" hangingPunct="1">
      <a:defRPr lang="hu-HU" sz="1200" kern="1200">
        <a:solidFill>
          <a:schemeClr val="tx1"/>
        </a:solidFill>
        <a:latin typeface="+mn-lt"/>
        <a:ea typeface="+mn-ea"/>
        <a:cs typeface="+mn-cs"/>
      </a:defRPr>
    </a:lvl6pPr>
    <a:lvl7pPr marL="2743200" algn="l" defTabSz="914400" rtl="0" eaLnBrk="1" latinLnBrk="0" hangingPunct="1">
      <a:defRPr lang="hu-HU" sz="1200" kern="1200">
        <a:solidFill>
          <a:schemeClr val="tx1"/>
        </a:solidFill>
        <a:latin typeface="+mn-lt"/>
        <a:ea typeface="+mn-ea"/>
        <a:cs typeface="+mn-cs"/>
      </a:defRPr>
    </a:lvl7pPr>
    <a:lvl8pPr marL="3200400" algn="l" defTabSz="914400" rtl="0" eaLnBrk="1" latinLnBrk="0" hangingPunct="1">
      <a:defRPr lang="hu-HU" sz="1200" kern="1200">
        <a:solidFill>
          <a:schemeClr val="tx1"/>
        </a:solidFill>
        <a:latin typeface="+mn-lt"/>
        <a:ea typeface="+mn-ea"/>
        <a:cs typeface="+mn-cs"/>
      </a:defRPr>
    </a:lvl8pPr>
    <a:lvl9pPr marL="3657600" algn="l" defTabSz="914400" rtl="0" eaLnBrk="1" latinLnBrk="0" hangingPunct="1">
      <a:defRPr lang="hu-HU"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Ref idx="1003">
        <a:schemeClr val="bg1"/>
      </p:bgRef>
    </p:bg>
    <p:spTree>
      <p:nvGrpSpPr>
        <p:cNvPr id="1" name=""/>
        <p:cNvGrpSpPr/>
        <p:nvPr/>
      </p:nvGrpSpPr>
      <p:grpSpPr>
        <a:xfrm>
          <a:off x="0" y="0"/>
          <a:ext cx="0" cy="0"/>
          <a:chOff x="0" y="0"/>
          <a:chExt cx="0" cy="0"/>
        </a:xfrm>
      </p:grpSpPr>
      <p:sp>
        <p:nvSpPr>
          <p:cNvPr id="4" name="Cím 1">
            <a:extLst>
              <a:ext uri="{FF2B5EF4-FFF2-40B4-BE49-F238E27FC236}">
                <a16:creationId xmlns:a16="http://schemas.microsoft.com/office/drawing/2014/main" id="{4BF993BB-6145-4D1C-B438-D1350312F172}"/>
              </a:ext>
            </a:extLst>
          </p:cNvPr>
          <p:cNvSpPr>
            <a:spLocks noGrp="1"/>
          </p:cNvSpPr>
          <p:nvPr>
            <p:ph type="title" hasCustomPrompt="1"/>
          </p:nvPr>
        </p:nvSpPr>
        <p:spPr>
          <a:xfrm>
            <a:off x="404310" y="2468880"/>
            <a:ext cx="6311800" cy="2130561"/>
          </a:xfrm>
        </p:spPr>
        <p:txBody>
          <a:bodyPr rtlCol="0" anchor="t"/>
          <a:lstStyle>
            <a:lvl1pPr>
              <a:defRPr lang="hu-HU" sz="5400" b="0">
                <a:solidFill>
                  <a:srgbClr val="3A3838"/>
                </a:solidFill>
                <a:latin typeface="Lato Semibold" panose="020F0502020204030203" pitchFamily="34" charset="0"/>
                <a:ea typeface="Lato Semibold" panose="020F0502020204030203" pitchFamily="34" charset="0"/>
                <a:cs typeface="Lato Semibold" panose="020F0502020204030203" pitchFamily="34" charset="0"/>
              </a:defRPr>
            </a:lvl1pPr>
          </a:lstStyle>
          <a:p>
            <a:pPr rtl="0"/>
            <a:r>
              <a:rPr lang="hu-HU"/>
              <a:t>Module Title</a:t>
            </a:r>
            <a:endParaRPr lang="hu-HU" dirty="0"/>
          </a:p>
        </p:txBody>
      </p:sp>
      <p:pic>
        <p:nvPicPr>
          <p:cNvPr id="8" name="Kép 7" descr="A képen képernyőkép, Betűtípus, Acélkék, Majorelle kék látható&#10;&#10;Automatikusan generált leírás">
            <a:extLst>
              <a:ext uri="{FF2B5EF4-FFF2-40B4-BE49-F238E27FC236}">
                <a16:creationId xmlns:a16="http://schemas.microsoft.com/office/drawing/2014/main" id="{4307F022-C65B-7424-C634-3D34E2FA9E53}"/>
              </a:ext>
            </a:extLst>
          </p:cNvPr>
          <p:cNvPicPr>
            <a:picLocks noChangeAspect="1"/>
          </p:cNvPicPr>
          <p:nvPr userDrawn="1"/>
        </p:nvPicPr>
        <p:blipFill>
          <a:blip r:embed="rId2"/>
          <a:stretch>
            <a:fillRect/>
          </a:stretch>
        </p:blipFill>
        <p:spPr>
          <a:xfrm>
            <a:off x="3743286" y="454012"/>
            <a:ext cx="4208097" cy="938879"/>
          </a:xfrm>
          <a:prstGeom prst="rect">
            <a:avLst/>
          </a:prstGeom>
        </p:spPr>
      </p:pic>
      <p:sp>
        <p:nvSpPr>
          <p:cNvPr id="9" name="Kép helyőrzője 6">
            <a:extLst>
              <a:ext uri="{FF2B5EF4-FFF2-40B4-BE49-F238E27FC236}">
                <a16:creationId xmlns:a16="http://schemas.microsoft.com/office/drawing/2014/main" id="{5DBBC7E9-BA8E-5224-20C9-9887F476E8F0}"/>
              </a:ext>
            </a:extLst>
          </p:cNvPr>
          <p:cNvSpPr>
            <a:spLocks noGrp="1"/>
          </p:cNvSpPr>
          <p:nvPr>
            <p:ph type="pic" sz="quarter" idx="11" hasCustomPrompt="1"/>
          </p:nvPr>
        </p:nvSpPr>
        <p:spPr>
          <a:xfrm>
            <a:off x="404310" y="236090"/>
            <a:ext cx="1080000" cy="1080000"/>
          </a:xfrm>
          <a:solidFill>
            <a:schemeClr val="bg1">
              <a:lumMod val="95000"/>
            </a:schemeClr>
          </a:solidFill>
        </p:spPr>
        <p:txBody>
          <a:bodyPr rtlCol="0"/>
          <a:lstStyle>
            <a:lvl1pPr algn="ctr">
              <a:defRPr lang="hu-HU"/>
            </a:lvl1pPr>
          </a:lstStyle>
          <a:p>
            <a:pPr rtl="0"/>
            <a:r>
              <a:rPr lang="hu-HU"/>
              <a:t>Your logo</a:t>
            </a:r>
          </a:p>
        </p:txBody>
      </p:sp>
      <p:pic>
        <p:nvPicPr>
          <p:cNvPr id="7" name="Imagem 6" descr="Uma imagem com desenho, Animação, Desenho animado, clipart&#10;&#10;Descrição gerada automaticamente">
            <a:extLst>
              <a:ext uri="{FF2B5EF4-FFF2-40B4-BE49-F238E27FC236}">
                <a16:creationId xmlns:a16="http://schemas.microsoft.com/office/drawing/2014/main" id="{79B6D422-5DBF-273E-150A-2AE9E38BB6FC}"/>
              </a:ext>
            </a:extLst>
          </p:cNvPr>
          <p:cNvPicPr>
            <a:picLocks noChangeAspect="1"/>
          </p:cNvPicPr>
          <p:nvPr userDrawn="1"/>
        </p:nvPicPr>
        <p:blipFill>
          <a:blip r:embed="rId3"/>
          <a:stretch>
            <a:fillRect/>
          </a:stretch>
        </p:blipFill>
        <p:spPr>
          <a:xfrm>
            <a:off x="10210360" y="105160"/>
            <a:ext cx="1883318" cy="1492290"/>
          </a:xfrm>
          <a:prstGeom prst="rect">
            <a:avLst/>
          </a:prstGeom>
        </p:spPr>
      </p:pic>
      <p:sp>
        <p:nvSpPr>
          <p:cNvPr id="10" name="Élőláb helye 4">
            <a:extLst>
              <a:ext uri="{FF2B5EF4-FFF2-40B4-BE49-F238E27FC236}">
                <a16:creationId xmlns:a16="http://schemas.microsoft.com/office/drawing/2014/main" id="{A37F3ECE-32E6-3619-63F8-292661833F46}"/>
              </a:ext>
            </a:extLst>
          </p:cNvPr>
          <p:cNvSpPr>
            <a:spLocks noGrp="1"/>
          </p:cNvSpPr>
          <p:nvPr>
            <p:ph type="ftr" sz="quarter" idx="3"/>
          </p:nvPr>
        </p:nvSpPr>
        <p:spPr>
          <a:xfrm>
            <a:off x="4648200" y="6213782"/>
            <a:ext cx="2895600" cy="365125"/>
          </a:xfrm>
          <a:prstGeom prst="rect">
            <a:avLst/>
          </a:prstGeom>
        </p:spPr>
        <p:txBody>
          <a:bodyPr vert="horz" lIns="91440" tIns="45720" rIns="91440" bIns="45720" rtlCol="0" anchor="ctr"/>
          <a:lstStyle>
            <a:lvl1pPr algn="ctr">
              <a:defRPr lang="hu-HU" sz="1200" b="0" baseline="0">
                <a:solidFill>
                  <a:schemeClr val="tx1">
                    <a:lumMod val="65000"/>
                    <a:lumOff val="35000"/>
                  </a:schemeClr>
                </a:solidFill>
              </a:defRPr>
            </a:lvl1pPr>
          </a:lstStyle>
          <a:p>
            <a:r>
              <a:rPr lang="en-US" dirty="0">
                <a:ea typeface="Times New Roman" panose="02020603050405020304" pitchFamily="18" charset="0"/>
              </a:rPr>
              <a:t>Go Green Against Climate Change - </a:t>
            </a:r>
            <a:r>
              <a:rPr lang="en-GB" dirty="0">
                <a:ea typeface="Times New Roman" panose="02020603050405020304" pitchFamily="18" charset="0"/>
              </a:rPr>
              <a:t>2023-1-RO01-KA220-SCH-000161283</a:t>
            </a:r>
            <a:r>
              <a:rPr lang="en-US" dirty="0">
                <a:ea typeface="Times New Roman" panose="02020603050405020304" pitchFamily="18" charset="0"/>
              </a:rPr>
              <a:t> </a:t>
            </a:r>
            <a:endParaRPr lang="en-US" dirty="0"/>
          </a:p>
        </p:txBody>
      </p:sp>
      <p:sp>
        <p:nvSpPr>
          <p:cNvPr id="12" name="Marcador de Posição do Número do Diapositivo 11">
            <a:extLst>
              <a:ext uri="{FF2B5EF4-FFF2-40B4-BE49-F238E27FC236}">
                <a16:creationId xmlns:a16="http://schemas.microsoft.com/office/drawing/2014/main" id="{83CCB6F3-4D3E-A2F9-3C75-BE68C427C14C}"/>
              </a:ext>
            </a:extLst>
          </p:cNvPr>
          <p:cNvSpPr>
            <a:spLocks noGrp="1"/>
          </p:cNvSpPr>
          <p:nvPr>
            <p:ph type="sldNum" sz="quarter" idx="12"/>
          </p:nvPr>
        </p:nvSpPr>
        <p:spPr/>
        <p:txBody>
          <a:bodyPr/>
          <a:lstStyle/>
          <a:p>
            <a:pPr rtl="0"/>
            <a:fld id="{9860EDB8-5305-433F-BE41-D7A86D811DB3}" type="slidenum">
              <a:rPr lang="hu-HU" smtClean="0"/>
              <a:pPr rtl="0"/>
              <a:t>‹nº›</a:t>
            </a:fld>
            <a:endParaRPr lang="hu-HU" dirty="0"/>
          </a:p>
        </p:txBody>
      </p:sp>
      <p:pic>
        <p:nvPicPr>
          <p:cNvPr id="13" name="Ábra 4" descr="Konfetti">
            <a:extLst>
              <a:ext uri="{FF2B5EF4-FFF2-40B4-BE49-F238E27FC236}">
                <a16:creationId xmlns:a16="http://schemas.microsoft.com/office/drawing/2014/main" id="{DAE4F6EC-9BEE-46EA-65A0-14E0A81DCAB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04056" y="328253"/>
            <a:ext cx="7412181" cy="6761018"/>
          </a:xfrm>
          <a:prstGeom prst="rect">
            <a:avLst/>
          </a:prstGeom>
        </p:spPr>
      </p:pic>
    </p:spTree>
    <p:extLst>
      <p:ext uri="{BB962C8B-B14F-4D97-AF65-F5344CB8AC3E}">
        <p14:creationId xmlns:p14="http://schemas.microsoft.com/office/powerpoint/2010/main" val="171854949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Sources">
    <p:spTree>
      <p:nvGrpSpPr>
        <p:cNvPr id="1" name=""/>
        <p:cNvGrpSpPr/>
        <p:nvPr/>
      </p:nvGrpSpPr>
      <p:grpSpPr>
        <a:xfrm>
          <a:off x="0" y="0"/>
          <a:ext cx="0" cy="0"/>
          <a:chOff x="0" y="0"/>
          <a:chExt cx="0" cy="0"/>
        </a:xfrm>
      </p:grpSpPr>
      <p:sp>
        <p:nvSpPr>
          <p:cNvPr id="4" name="Élőláb helye 3">
            <a:extLst>
              <a:ext uri="{FF2B5EF4-FFF2-40B4-BE49-F238E27FC236}">
                <a16:creationId xmlns:a16="http://schemas.microsoft.com/office/drawing/2014/main" id="{3091B530-1262-A10E-4976-7B71AA242D15}"/>
              </a:ext>
            </a:extLst>
          </p:cNvPr>
          <p:cNvSpPr>
            <a:spLocks noGrp="1"/>
          </p:cNvSpPr>
          <p:nvPr>
            <p:ph type="ftr" sz="quarter" idx="11"/>
          </p:nvPr>
        </p:nvSpPr>
        <p:spPr/>
        <p:txBody>
          <a:bodyPr/>
          <a:lstStyle/>
          <a:p>
            <a:pPr rtl="0"/>
            <a:r>
              <a:rPr lang="en-US"/>
              <a:t>Go Green Against Climate Change - 2023-1-RO01-KA220-SCH-000161283 </a:t>
            </a:r>
            <a:endParaRPr lang="hu-HU" dirty="0"/>
          </a:p>
        </p:txBody>
      </p:sp>
      <p:sp>
        <p:nvSpPr>
          <p:cNvPr id="5" name="Dia számának helye 4">
            <a:extLst>
              <a:ext uri="{FF2B5EF4-FFF2-40B4-BE49-F238E27FC236}">
                <a16:creationId xmlns:a16="http://schemas.microsoft.com/office/drawing/2014/main" id="{1F5487D6-A040-8A0F-E1A5-A0CA3EC77354}"/>
              </a:ext>
            </a:extLst>
          </p:cNvPr>
          <p:cNvSpPr>
            <a:spLocks noGrp="1"/>
          </p:cNvSpPr>
          <p:nvPr>
            <p:ph type="sldNum" sz="quarter" idx="12"/>
          </p:nvPr>
        </p:nvSpPr>
        <p:spPr/>
        <p:txBody>
          <a:bodyPr/>
          <a:lstStyle/>
          <a:p>
            <a:pPr rtl="0"/>
            <a:fld id="{9860EDB8-5305-433F-BE41-D7A86D811DB3}" type="slidenum">
              <a:rPr lang="hu-HU" smtClean="0"/>
              <a:pPr rtl="0"/>
              <a:t>‹nº›</a:t>
            </a:fld>
            <a:endParaRPr lang="hu-HU" dirty="0"/>
          </a:p>
        </p:txBody>
      </p:sp>
      <p:sp>
        <p:nvSpPr>
          <p:cNvPr id="9" name="Cím 3">
            <a:extLst>
              <a:ext uri="{FF2B5EF4-FFF2-40B4-BE49-F238E27FC236}">
                <a16:creationId xmlns:a16="http://schemas.microsoft.com/office/drawing/2014/main" id="{0C08723D-A917-F5C9-DFC5-7B61717AF949}"/>
              </a:ext>
            </a:extLst>
          </p:cNvPr>
          <p:cNvSpPr>
            <a:spLocks noGrp="1"/>
          </p:cNvSpPr>
          <p:nvPr>
            <p:ph type="title" hasCustomPrompt="1"/>
          </p:nvPr>
        </p:nvSpPr>
        <p:spPr>
          <a:xfrm>
            <a:off x="521208" y="448056"/>
            <a:ext cx="9547024" cy="640080"/>
          </a:xfrm>
        </p:spPr>
        <p:txBody>
          <a:bodyPr rtlCol="0" anchor="t" anchorCtr="0">
            <a:normAutofit/>
          </a:bodyPr>
          <a:lstStyle>
            <a:lvl1pPr>
              <a:defRPr lang="hu-HU" sz="2800">
                <a:solidFill>
                  <a:schemeClr val="bg2">
                    <a:lumMod val="25000"/>
                  </a:schemeClr>
                </a:solidFill>
                <a:latin typeface="Lato Semibold" panose="020F0502020204030203" pitchFamily="34" charset="0"/>
                <a:ea typeface="Lato Semibold" panose="020F0502020204030203" pitchFamily="34" charset="0"/>
                <a:cs typeface="Lato Semibold" panose="020F0502020204030203" pitchFamily="34" charset="0"/>
              </a:defRPr>
            </a:lvl1pPr>
          </a:lstStyle>
          <a:p>
            <a:pPr rtl="0"/>
            <a:r>
              <a:rPr lang="hu-HU"/>
              <a:t>Images</a:t>
            </a:r>
            <a:endParaRPr lang="hu-HU" dirty="0"/>
          </a:p>
        </p:txBody>
      </p:sp>
      <p:cxnSp>
        <p:nvCxnSpPr>
          <p:cNvPr id="10" name="Egyenes összekötő 9">
            <a:extLst>
              <a:ext uri="{FF2B5EF4-FFF2-40B4-BE49-F238E27FC236}">
                <a16:creationId xmlns:a16="http://schemas.microsoft.com/office/drawing/2014/main" id="{5CAA60F2-078A-4A74-0BFD-3FCFB20BE6A7}"/>
              </a:ext>
            </a:extLst>
          </p:cNvPr>
          <p:cNvCxnSpPr>
            <a:cxnSpLocks/>
          </p:cNvCxnSpPr>
          <p:nvPr userDrawn="1"/>
        </p:nvCxnSpPr>
        <p:spPr>
          <a:xfrm flipV="1">
            <a:off x="533400" y="1088136"/>
            <a:ext cx="9540000" cy="16764"/>
          </a:xfrm>
          <a:prstGeom prst="line">
            <a:avLst/>
          </a:prstGeom>
          <a:ln w="25400">
            <a:solidFill>
              <a:srgbClr val="8EBD63"/>
            </a:solidFill>
          </a:ln>
        </p:spPr>
        <p:style>
          <a:lnRef idx="1">
            <a:schemeClr val="accent1"/>
          </a:lnRef>
          <a:fillRef idx="0">
            <a:schemeClr val="accent1"/>
          </a:fillRef>
          <a:effectRef idx="0">
            <a:schemeClr val="accent1"/>
          </a:effectRef>
          <a:fontRef idx="minor">
            <a:schemeClr val="tx1"/>
          </a:fontRef>
        </p:style>
      </p:cxnSp>
      <p:sp>
        <p:nvSpPr>
          <p:cNvPr id="14" name="Szöveg helye 13">
            <a:extLst>
              <a:ext uri="{FF2B5EF4-FFF2-40B4-BE49-F238E27FC236}">
                <a16:creationId xmlns:a16="http://schemas.microsoft.com/office/drawing/2014/main" id="{16EDE870-4F98-3A57-A6D8-FDA6267D0B89}"/>
              </a:ext>
            </a:extLst>
          </p:cNvPr>
          <p:cNvSpPr>
            <a:spLocks noGrp="1"/>
          </p:cNvSpPr>
          <p:nvPr>
            <p:ph type="body" sz="quarter" idx="14" hasCustomPrompt="1"/>
          </p:nvPr>
        </p:nvSpPr>
        <p:spPr>
          <a:xfrm>
            <a:off x="543474" y="1728216"/>
            <a:ext cx="11109030" cy="4357468"/>
          </a:xfrm>
        </p:spPr>
        <p:txBody>
          <a:bodyPr>
            <a:normAutofit/>
          </a:bodyPr>
          <a:lstStyle>
            <a:lvl1pPr marL="285750" indent="-285750">
              <a:buClr>
                <a:srgbClr val="F5C342"/>
              </a:buClr>
              <a:buFont typeface="Arial" panose="020B0604020202020204" pitchFamily="34" charset="0"/>
              <a:buChar char="•"/>
              <a:defRPr sz="1600">
                <a:solidFill>
                  <a:srgbClr val="3A3838"/>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hu-HU"/>
              <a:t>Slide X: </a:t>
            </a:r>
          </a:p>
        </p:txBody>
      </p:sp>
      <p:pic>
        <p:nvPicPr>
          <p:cNvPr id="3" name="Imagem 2" descr="Uma imagem com desenho, Animação, Desenho animado, clipart&#10;&#10;Descrição gerada automaticamente">
            <a:extLst>
              <a:ext uri="{FF2B5EF4-FFF2-40B4-BE49-F238E27FC236}">
                <a16:creationId xmlns:a16="http://schemas.microsoft.com/office/drawing/2014/main" id="{C7E5000C-06E3-8650-57DC-53CBA1AB896E}"/>
              </a:ext>
            </a:extLst>
          </p:cNvPr>
          <p:cNvPicPr>
            <a:picLocks noChangeAspect="1"/>
          </p:cNvPicPr>
          <p:nvPr userDrawn="1"/>
        </p:nvPicPr>
        <p:blipFill>
          <a:blip r:embed="rId2"/>
          <a:stretch>
            <a:fillRect/>
          </a:stretch>
        </p:blipFill>
        <p:spPr>
          <a:xfrm>
            <a:off x="10210360" y="105160"/>
            <a:ext cx="1883318" cy="1492290"/>
          </a:xfrm>
          <a:prstGeom prst="rect">
            <a:avLst/>
          </a:prstGeom>
        </p:spPr>
      </p:pic>
    </p:spTree>
    <p:extLst>
      <p:ext uri="{BB962C8B-B14F-4D97-AF65-F5344CB8AC3E}">
        <p14:creationId xmlns:p14="http://schemas.microsoft.com/office/powerpoint/2010/main" val="1980369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CECF3"/>
          </a:solidFill>
          <a:ln/>
        </p:spPr>
      </p:sp>
      <p:sp>
        <p:nvSpPr>
          <p:cNvPr id="3" name="Shape 1"/>
          <p:cNvSpPr/>
          <p:nvPr/>
        </p:nvSpPr>
        <p:spPr>
          <a:xfrm>
            <a:off x="0" y="0"/>
            <a:ext cx="12192000" cy="68580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925932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CECF3"/>
          </a:solidFill>
          <a:ln/>
        </p:spPr>
      </p:sp>
      <p:sp>
        <p:nvSpPr>
          <p:cNvPr id="3" name="Shape 1"/>
          <p:cNvSpPr/>
          <p:nvPr/>
        </p:nvSpPr>
        <p:spPr>
          <a:xfrm>
            <a:off x="0" y="0"/>
            <a:ext cx="12192000" cy="68580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945408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CECF3"/>
          </a:solidFill>
          <a:ln/>
        </p:spPr>
      </p:sp>
      <p:sp>
        <p:nvSpPr>
          <p:cNvPr id="3" name="Shape 1"/>
          <p:cNvSpPr/>
          <p:nvPr/>
        </p:nvSpPr>
        <p:spPr>
          <a:xfrm>
            <a:off x="0" y="0"/>
            <a:ext cx="12192000" cy="68580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615680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CECF3"/>
          </a:solidFill>
          <a:ln/>
        </p:spPr>
      </p:sp>
      <p:sp>
        <p:nvSpPr>
          <p:cNvPr id="3" name="Shape 1"/>
          <p:cNvSpPr/>
          <p:nvPr/>
        </p:nvSpPr>
        <p:spPr>
          <a:xfrm>
            <a:off x="0" y="0"/>
            <a:ext cx="12192000" cy="68580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807279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CECF3"/>
          </a:solidFill>
          <a:ln/>
        </p:spPr>
      </p:sp>
      <p:sp>
        <p:nvSpPr>
          <p:cNvPr id="3" name="Shape 1"/>
          <p:cNvSpPr/>
          <p:nvPr/>
        </p:nvSpPr>
        <p:spPr>
          <a:xfrm>
            <a:off x="0" y="0"/>
            <a:ext cx="12192000" cy="68580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250088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CECF3"/>
          </a:solidFill>
          <a:ln/>
        </p:spPr>
      </p:sp>
      <p:sp>
        <p:nvSpPr>
          <p:cNvPr id="3" name="Shape 1"/>
          <p:cNvSpPr/>
          <p:nvPr/>
        </p:nvSpPr>
        <p:spPr>
          <a:xfrm>
            <a:off x="0" y="0"/>
            <a:ext cx="12192000" cy="68580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034721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CECF3"/>
          </a:solidFill>
          <a:ln/>
        </p:spPr>
      </p:sp>
      <p:sp>
        <p:nvSpPr>
          <p:cNvPr id="3" name="Shape 1"/>
          <p:cNvSpPr/>
          <p:nvPr/>
        </p:nvSpPr>
        <p:spPr>
          <a:xfrm>
            <a:off x="0" y="0"/>
            <a:ext cx="12192000" cy="68580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079025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CECF3"/>
          </a:solidFill>
          <a:ln/>
        </p:spPr>
      </p:sp>
      <p:sp>
        <p:nvSpPr>
          <p:cNvPr id="3" name="Shape 1"/>
          <p:cNvSpPr/>
          <p:nvPr/>
        </p:nvSpPr>
        <p:spPr>
          <a:xfrm>
            <a:off x="0" y="0"/>
            <a:ext cx="12192000" cy="68580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647818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CECF3"/>
          </a:solidFill>
          <a:ln/>
        </p:spPr>
      </p:sp>
      <p:sp>
        <p:nvSpPr>
          <p:cNvPr id="3" name="Shape 1"/>
          <p:cNvSpPr/>
          <p:nvPr/>
        </p:nvSpPr>
        <p:spPr>
          <a:xfrm>
            <a:off x="0" y="0"/>
            <a:ext cx="12192000" cy="68580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009390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4" name="Cím 1">
            <a:extLst>
              <a:ext uri="{FF2B5EF4-FFF2-40B4-BE49-F238E27FC236}">
                <a16:creationId xmlns:a16="http://schemas.microsoft.com/office/drawing/2014/main" id="{4BF993BB-6145-4D1C-B438-D1350312F172}"/>
              </a:ext>
            </a:extLst>
          </p:cNvPr>
          <p:cNvSpPr>
            <a:spLocks noGrp="1"/>
          </p:cNvSpPr>
          <p:nvPr>
            <p:ph type="title" hasCustomPrompt="1"/>
          </p:nvPr>
        </p:nvSpPr>
        <p:spPr>
          <a:xfrm>
            <a:off x="2940100" y="419095"/>
            <a:ext cx="6311800" cy="651163"/>
          </a:xfrm>
        </p:spPr>
        <p:txBody>
          <a:bodyPr rtlCol="0" anchor="t">
            <a:normAutofit/>
          </a:bodyPr>
          <a:lstStyle>
            <a:lvl1pPr algn="ctr">
              <a:defRPr lang="hu-HU" sz="3600" b="0">
                <a:solidFill>
                  <a:srgbClr val="3A3838"/>
                </a:solidFill>
                <a:latin typeface="Lato Semibold" panose="020F0502020204030203" pitchFamily="34" charset="0"/>
                <a:ea typeface="Lato Semibold" panose="020F0502020204030203" pitchFamily="34" charset="0"/>
                <a:cs typeface="Lato Semibold" panose="020F0502020204030203" pitchFamily="34" charset="0"/>
              </a:defRPr>
            </a:lvl1pPr>
          </a:lstStyle>
          <a:p>
            <a:pPr rtl="0"/>
            <a:r>
              <a:rPr lang="hu-HU"/>
              <a:t>Table of content</a:t>
            </a:r>
            <a:endParaRPr lang="hu-HU" dirty="0"/>
          </a:p>
        </p:txBody>
      </p:sp>
      <p:sp>
        <p:nvSpPr>
          <p:cNvPr id="5" name="Szöveg helye 4">
            <a:extLst>
              <a:ext uri="{FF2B5EF4-FFF2-40B4-BE49-F238E27FC236}">
                <a16:creationId xmlns:a16="http://schemas.microsoft.com/office/drawing/2014/main" id="{9B98ABFC-60E5-241B-AC47-600727CD5B66}"/>
              </a:ext>
            </a:extLst>
          </p:cNvPr>
          <p:cNvSpPr>
            <a:spLocks noGrp="1"/>
          </p:cNvSpPr>
          <p:nvPr>
            <p:ph type="body" sz="quarter" idx="10" hasCustomPrompt="1"/>
          </p:nvPr>
        </p:nvSpPr>
        <p:spPr>
          <a:xfrm>
            <a:off x="983673" y="1648259"/>
            <a:ext cx="7481454" cy="4460875"/>
          </a:xfrm>
        </p:spPr>
        <p:txBody>
          <a:bodyPr/>
          <a:lstStyle>
            <a:lvl1pPr marL="342900" indent="-342900">
              <a:buClr>
                <a:srgbClr val="8EBD63"/>
              </a:buClr>
              <a:buFont typeface="+mj-lt"/>
              <a:buAutoNum type="arabicParenR"/>
              <a:defRPr sz="1800">
                <a:solidFill>
                  <a:srgbClr val="404040"/>
                </a:solidFill>
                <a:latin typeface="Lato Light" panose="020F0502020204030203" pitchFamily="34" charset="0"/>
                <a:ea typeface="Lato Light" panose="020F0502020204030203" pitchFamily="34" charset="0"/>
                <a:cs typeface="Lato Light" panose="020F0502020204030203" pitchFamily="34" charset="0"/>
              </a:defRPr>
            </a:lvl1pPr>
            <a:lvl2pPr>
              <a:defRPr>
                <a:solidFill>
                  <a:srgbClr val="404040"/>
                </a:solidFill>
                <a:latin typeface="Lato Light" panose="020F0502020204030203" pitchFamily="34" charset="0"/>
                <a:ea typeface="Lato Light" panose="020F0502020204030203" pitchFamily="34" charset="0"/>
                <a:cs typeface="Lato Light" panose="020F0502020204030203" pitchFamily="34" charset="0"/>
              </a:defRPr>
            </a:lvl2pPr>
            <a:lvl3pPr>
              <a:defRPr>
                <a:solidFill>
                  <a:srgbClr val="404040"/>
                </a:solidFill>
                <a:latin typeface="Lato Light" panose="020F0502020204030203" pitchFamily="34" charset="0"/>
                <a:ea typeface="Lato Light" panose="020F0502020204030203" pitchFamily="34" charset="0"/>
                <a:cs typeface="Lato Light" panose="020F0502020204030203" pitchFamily="34" charset="0"/>
              </a:defRPr>
            </a:lvl3pPr>
            <a:lvl4pPr>
              <a:defRPr>
                <a:solidFill>
                  <a:srgbClr val="404040"/>
                </a:solidFill>
                <a:latin typeface="Lato Light" panose="020F0502020204030203" pitchFamily="34" charset="0"/>
                <a:ea typeface="Lato Light" panose="020F0502020204030203" pitchFamily="34" charset="0"/>
                <a:cs typeface="Lato Light" panose="020F0502020204030203" pitchFamily="34" charset="0"/>
              </a:defRPr>
            </a:lvl4pPr>
            <a:lvl5pPr>
              <a:defRPr>
                <a:solidFill>
                  <a:srgbClr val="404040"/>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hu-HU" dirty="0"/>
              <a:t>Chapter / Topic 1</a:t>
            </a:r>
          </a:p>
          <a:p>
            <a:pPr lvl="0"/>
            <a:r>
              <a:rPr lang="hu-HU" dirty="0"/>
              <a:t>Chapter / Topic 2</a:t>
            </a:r>
          </a:p>
          <a:p>
            <a:pPr lvl="0"/>
            <a:r>
              <a:rPr lang="hu-HU" dirty="0"/>
              <a:t>Chapter / Topic 3</a:t>
            </a:r>
          </a:p>
          <a:p>
            <a:pPr lvl="0"/>
            <a:r>
              <a:rPr lang="hu-HU" dirty="0"/>
              <a:t>Chapter / Topic 4</a:t>
            </a:r>
          </a:p>
          <a:p>
            <a:pPr lvl="0"/>
            <a:r>
              <a:rPr lang="hu-HU" dirty="0"/>
              <a:t>Chapter / Topic 5</a:t>
            </a:r>
          </a:p>
          <a:p>
            <a:pPr lvl="0"/>
            <a:r>
              <a:rPr lang="hu-HU" dirty="0"/>
              <a:t>Chapter / Topic 6</a:t>
            </a:r>
          </a:p>
          <a:p>
            <a:pPr marL="228600" marR="0" lvl="0" indent="-228600" algn="l" defTabSz="914400" rtl="0" eaLnBrk="1" fontAlgn="auto" latinLnBrk="0" hangingPunct="1">
              <a:lnSpc>
                <a:spcPct val="150000"/>
              </a:lnSpc>
              <a:spcBef>
                <a:spcPts val="1000"/>
              </a:spcBef>
              <a:spcAft>
                <a:spcPts val="1200"/>
              </a:spcAft>
              <a:buClrTx/>
              <a:buSzTx/>
              <a:buFont typeface="+mj-lt"/>
              <a:buAutoNum type="arabicParenR"/>
              <a:tabLst/>
              <a:defRPr/>
            </a:pPr>
            <a:endParaRPr lang="hu-HU" dirty="0"/>
          </a:p>
          <a:p>
            <a:pPr marL="228600" marR="0" lvl="0" indent="-228600" algn="l" defTabSz="914400" rtl="0" eaLnBrk="1" fontAlgn="auto" latinLnBrk="0" hangingPunct="1">
              <a:lnSpc>
                <a:spcPct val="150000"/>
              </a:lnSpc>
              <a:spcBef>
                <a:spcPts val="1000"/>
              </a:spcBef>
              <a:spcAft>
                <a:spcPts val="1200"/>
              </a:spcAft>
              <a:buClrTx/>
              <a:buSzTx/>
              <a:buFont typeface="+mj-lt"/>
              <a:buAutoNum type="arabicParenR"/>
              <a:tabLst/>
              <a:defRPr/>
            </a:pPr>
            <a:endParaRPr lang="hu-HU" dirty="0"/>
          </a:p>
          <a:p>
            <a:pPr marL="228600" marR="0" lvl="0" indent="-228600" algn="l" defTabSz="914400" rtl="0" eaLnBrk="1" fontAlgn="auto" latinLnBrk="0" hangingPunct="1">
              <a:lnSpc>
                <a:spcPct val="150000"/>
              </a:lnSpc>
              <a:spcBef>
                <a:spcPts val="1000"/>
              </a:spcBef>
              <a:spcAft>
                <a:spcPts val="1200"/>
              </a:spcAft>
              <a:buClrTx/>
              <a:buSzTx/>
              <a:buFont typeface="+mj-lt"/>
              <a:buAutoNum type="arabicParenR"/>
              <a:tabLst/>
              <a:defRPr/>
            </a:pPr>
            <a:endParaRPr lang="hu-HU" dirty="0"/>
          </a:p>
          <a:p>
            <a:pPr lvl="0"/>
            <a:endParaRPr lang="hu-HU" dirty="0"/>
          </a:p>
        </p:txBody>
      </p:sp>
      <p:sp>
        <p:nvSpPr>
          <p:cNvPr id="12" name="Élőláb helye 4">
            <a:extLst>
              <a:ext uri="{FF2B5EF4-FFF2-40B4-BE49-F238E27FC236}">
                <a16:creationId xmlns:a16="http://schemas.microsoft.com/office/drawing/2014/main" id="{F4A0D95D-774E-4539-5E62-1A342060219D}"/>
              </a:ext>
            </a:extLst>
          </p:cNvPr>
          <p:cNvSpPr>
            <a:spLocks noGrp="1"/>
          </p:cNvSpPr>
          <p:nvPr>
            <p:ph type="ftr" sz="quarter" idx="3"/>
          </p:nvPr>
        </p:nvSpPr>
        <p:spPr>
          <a:xfrm>
            <a:off x="4648200" y="6390764"/>
            <a:ext cx="2895600" cy="365125"/>
          </a:xfrm>
          <a:prstGeom prst="rect">
            <a:avLst/>
          </a:prstGeom>
        </p:spPr>
        <p:txBody>
          <a:bodyPr vert="horz" lIns="91440" tIns="45720" rIns="91440" bIns="45720" rtlCol="0" anchor="ctr"/>
          <a:lstStyle>
            <a:lvl1pPr algn="ctr">
              <a:defRPr lang="hu-HU" sz="1200" baseline="0">
                <a:solidFill>
                  <a:schemeClr val="tx1">
                    <a:lumMod val="65000"/>
                    <a:lumOff val="35000"/>
                  </a:schemeClr>
                </a:solidFill>
              </a:defRPr>
            </a:lvl1pPr>
          </a:lstStyle>
          <a:p>
            <a:pPr rtl="0"/>
            <a:r>
              <a:rPr lang="en-US"/>
              <a:t>Go Green Against Climate Change - 2023-1-RO01-KA220-SCH-000161283 </a:t>
            </a:r>
            <a:endParaRPr lang="hu-HU" dirty="0"/>
          </a:p>
        </p:txBody>
      </p:sp>
      <p:sp>
        <p:nvSpPr>
          <p:cNvPr id="13" name="Dia számának helye 4">
            <a:extLst>
              <a:ext uri="{FF2B5EF4-FFF2-40B4-BE49-F238E27FC236}">
                <a16:creationId xmlns:a16="http://schemas.microsoft.com/office/drawing/2014/main" id="{3B3C74BE-1C87-DE0F-CAD2-EA0000776AC5}"/>
              </a:ext>
            </a:extLst>
          </p:cNvPr>
          <p:cNvSpPr>
            <a:spLocks noGrp="1"/>
          </p:cNvSpPr>
          <p:nvPr>
            <p:ph type="sldNum" sz="quarter" idx="12"/>
          </p:nvPr>
        </p:nvSpPr>
        <p:spPr>
          <a:xfrm>
            <a:off x="8375904" y="6390764"/>
            <a:ext cx="3276600" cy="365125"/>
          </a:xfrm>
        </p:spPr>
        <p:txBody>
          <a:bodyPr/>
          <a:lstStyle/>
          <a:p>
            <a:pPr rtl="0"/>
            <a:fld id="{9860EDB8-5305-433F-BE41-D7A86D811DB3}" type="slidenum">
              <a:rPr lang="hu-HU" smtClean="0"/>
              <a:pPr rtl="0"/>
              <a:t>‹nº›</a:t>
            </a:fld>
            <a:endParaRPr lang="hu-HU" dirty="0"/>
          </a:p>
        </p:txBody>
      </p:sp>
      <p:pic>
        <p:nvPicPr>
          <p:cNvPr id="2" name="Imagem 1" descr="Uma imagem com desenho, Animação, Desenho animado, clipart&#10;&#10;Descrição gerada automaticamente">
            <a:extLst>
              <a:ext uri="{FF2B5EF4-FFF2-40B4-BE49-F238E27FC236}">
                <a16:creationId xmlns:a16="http://schemas.microsoft.com/office/drawing/2014/main" id="{9CF4D80B-E15E-6416-51B7-3F34A103CC7F}"/>
              </a:ext>
            </a:extLst>
          </p:cNvPr>
          <p:cNvPicPr>
            <a:picLocks noChangeAspect="1"/>
          </p:cNvPicPr>
          <p:nvPr userDrawn="1"/>
        </p:nvPicPr>
        <p:blipFill>
          <a:blip r:embed="rId2"/>
          <a:stretch>
            <a:fillRect/>
          </a:stretch>
        </p:blipFill>
        <p:spPr>
          <a:xfrm>
            <a:off x="10210360" y="105160"/>
            <a:ext cx="1883318" cy="1492290"/>
          </a:xfrm>
          <a:prstGeom prst="rect">
            <a:avLst/>
          </a:prstGeom>
        </p:spPr>
      </p:pic>
      <p:pic>
        <p:nvPicPr>
          <p:cNvPr id="7" name="Ábra 4" descr="Konfetti">
            <a:extLst>
              <a:ext uri="{FF2B5EF4-FFF2-40B4-BE49-F238E27FC236}">
                <a16:creationId xmlns:a16="http://schemas.microsoft.com/office/drawing/2014/main" id="{19DACA3C-502B-CE9A-BA66-0FC05C65AAC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909605" y="2277557"/>
            <a:ext cx="4906304" cy="4475283"/>
          </a:xfrm>
          <a:prstGeom prst="rect">
            <a:avLst/>
          </a:prstGeom>
        </p:spPr>
      </p:pic>
    </p:spTree>
    <p:extLst>
      <p:ext uri="{BB962C8B-B14F-4D97-AF65-F5344CB8AC3E}">
        <p14:creationId xmlns:p14="http://schemas.microsoft.com/office/powerpoint/2010/main" val="869920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section header">
    <p:bg>
      <p:bgRef idx="1003">
        <a:schemeClr val="bg1"/>
      </p:bgRef>
    </p:bg>
    <p:spTree>
      <p:nvGrpSpPr>
        <p:cNvPr id="1" name=""/>
        <p:cNvGrpSpPr/>
        <p:nvPr/>
      </p:nvGrpSpPr>
      <p:grpSpPr>
        <a:xfrm>
          <a:off x="0" y="0"/>
          <a:ext cx="0" cy="0"/>
          <a:chOff x="0" y="0"/>
          <a:chExt cx="0" cy="0"/>
        </a:xfrm>
      </p:grpSpPr>
      <p:sp>
        <p:nvSpPr>
          <p:cNvPr id="4" name="Cím 1">
            <a:extLst>
              <a:ext uri="{FF2B5EF4-FFF2-40B4-BE49-F238E27FC236}">
                <a16:creationId xmlns:a16="http://schemas.microsoft.com/office/drawing/2014/main" id="{4BF993BB-6145-4D1C-B438-D1350312F172}"/>
              </a:ext>
            </a:extLst>
          </p:cNvPr>
          <p:cNvSpPr>
            <a:spLocks noGrp="1"/>
          </p:cNvSpPr>
          <p:nvPr>
            <p:ph type="title" hasCustomPrompt="1"/>
          </p:nvPr>
        </p:nvSpPr>
        <p:spPr>
          <a:xfrm>
            <a:off x="5004019" y="2128192"/>
            <a:ext cx="6311800" cy="3469045"/>
          </a:xfrm>
        </p:spPr>
        <p:txBody>
          <a:bodyPr rtlCol="0" anchor="t"/>
          <a:lstStyle>
            <a:lvl1pPr>
              <a:defRPr lang="hu-HU" sz="5400" b="0">
                <a:solidFill>
                  <a:srgbClr val="3A3838"/>
                </a:solidFill>
                <a:latin typeface="Lato Semibold" panose="020F0502020204030203" pitchFamily="34" charset="0"/>
                <a:ea typeface="Lato Semibold" panose="020F0502020204030203" pitchFamily="34" charset="0"/>
                <a:cs typeface="Lato Semibold" panose="020F0502020204030203" pitchFamily="34" charset="0"/>
              </a:defRPr>
            </a:lvl1pPr>
          </a:lstStyle>
          <a:p>
            <a:pPr rtl="0"/>
            <a:r>
              <a:rPr lang="hu-HU"/>
              <a:t>Title of new chapter </a:t>
            </a:r>
            <a:endParaRPr lang="hu-HU" dirty="0"/>
          </a:p>
        </p:txBody>
      </p:sp>
      <p:pic>
        <p:nvPicPr>
          <p:cNvPr id="5" name="Ábra 4" descr="Konfetti">
            <a:extLst>
              <a:ext uri="{FF2B5EF4-FFF2-40B4-BE49-F238E27FC236}">
                <a16:creationId xmlns:a16="http://schemas.microsoft.com/office/drawing/2014/main" id="{87A05702-8E68-42B9-5BA5-3AE3874BAD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0873" y="96982"/>
            <a:ext cx="7412181" cy="6761018"/>
          </a:xfrm>
          <a:prstGeom prst="rect">
            <a:avLst/>
          </a:prstGeom>
        </p:spPr>
      </p:pic>
      <p:pic>
        <p:nvPicPr>
          <p:cNvPr id="2" name="Imagem 1" descr="Uma imagem com desenho, Animação, Desenho animado, clipart&#10;&#10;Descrição gerada automaticamente">
            <a:extLst>
              <a:ext uri="{FF2B5EF4-FFF2-40B4-BE49-F238E27FC236}">
                <a16:creationId xmlns:a16="http://schemas.microsoft.com/office/drawing/2014/main" id="{DDB80904-A102-04A6-F2B8-928002BD2C59}"/>
              </a:ext>
            </a:extLst>
          </p:cNvPr>
          <p:cNvPicPr>
            <a:picLocks noChangeAspect="1"/>
          </p:cNvPicPr>
          <p:nvPr userDrawn="1"/>
        </p:nvPicPr>
        <p:blipFill>
          <a:blip r:embed="rId4"/>
          <a:stretch>
            <a:fillRect/>
          </a:stretch>
        </p:blipFill>
        <p:spPr>
          <a:xfrm>
            <a:off x="10210360" y="105160"/>
            <a:ext cx="1883318" cy="1492290"/>
          </a:xfrm>
          <a:prstGeom prst="rect">
            <a:avLst/>
          </a:prstGeom>
        </p:spPr>
      </p:pic>
      <p:sp>
        <p:nvSpPr>
          <p:cNvPr id="6" name="Élőláb helye 4">
            <a:extLst>
              <a:ext uri="{FF2B5EF4-FFF2-40B4-BE49-F238E27FC236}">
                <a16:creationId xmlns:a16="http://schemas.microsoft.com/office/drawing/2014/main" id="{4A783ADC-5F44-4866-49ED-523E8279C25E}"/>
              </a:ext>
            </a:extLst>
          </p:cNvPr>
          <p:cNvSpPr>
            <a:spLocks noGrp="1"/>
          </p:cNvSpPr>
          <p:nvPr>
            <p:ph type="ftr" sz="quarter" idx="3"/>
          </p:nvPr>
        </p:nvSpPr>
        <p:spPr>
          <a:xfrm>
            <a:off x="4648200" y="6390764"/>
            <a:ext cx="2895600" cy="365125"/>
          </a:xfrm>
          <a:prstGeom prst="rect">
            <a:avLst/>
          </a:prstGeom>
        </p:spPr>
        <p:txBody>
          <a:bodyPr vert="horz" lIns="91440" tIns="45720" rIns="91440" bIns="45720" rtlCol="0" anchor="ctr"/>
          <a:lstStyle>
            <a:lvl1pPr algn="ctr">
              <a:defRPr lang="hu-HU" sz="1200" baseline="0">
                <a:solidFill>
                  <a:schemeClr val="tx1">
                    <a:lumMod val="65000"/>
                    <a:lumOff val="35000"/>
                  </a:schemeClr>
                </a:solidFill>
              </a:defRPr>
            </a:lvl1pPr>
          </a:lstStyle>
          <a:p>
            <a:pPr rtl="0"/>
            <a:r>
              <a:rPr lang="en-US"/>
              <a:t>Go Green Against Climate Change - 2023-1-RO01-KA220-SCH-000161283 </a:t>
            </a:r>
            <a:endParaRPr lang="hu-HU" dirty="0"/>
          </a:p>
        </p:txBody>
      </p:sp>
      <p:sp>
        <p:nvSpPr>
          <p:cNvPr id="7" name="Dia számának helye 4">
            <a:extLst>
              <a:ext uri="{FF2B5EF4-FFF2-40B4-BE49-F238E27FC236}">
                <a16:creationId xmlns:a16="http://schemas.microsoft.com/office/drawing/2014/main" id="{F57472A2-C904-6014-B364-97D4CA4EC9DE}"/>
              </a:ext>
            </a:extLst>
          </p:cNvPr>
          <p:cNvSpPr>
            <a:spLocks noGrp="1"/>
          </p:cNvSpPr>
          <p:nvPr>
            <p:ph type="sldNum" sz="quarter" idx="12"/>
          </p:nvPr>
        </p:nvSpPr>
        <p:spPr>
          <a:xfrm>
            <a:off x="8375904" y="6390764"/>
            <a:ext cx="3276600" cy="365125"/>
          </a:xfrm>
        </p:spPr>
        <p:txBody>
          <a:bodyPr/>
          <a:lstStyle/>
          <a:p>
            <a:pPr rtl="0"/>
            <a:fld id="{9860EDB8-5305-433F-BE41-D7A86D811DB3}" type="slidenum">
              <a:rPr lang="hu-HU" smtClean="0"/>
              <a:pPr rtl="0"/>
              <a:t>‹nº›</a:t>
            </a:fld>
            <a:endParaRPr lang="hu-HU" dirty="0"/>
          </a:p>
        </p:txBody>
      </p:sp>
    </p:spTree>
    <p:extLst>
      <p:ext uri="{BB962C8B-B14F-4D97-AF65-F5344CB8AC3E}">
        <p14:creationId xmlns:p14="http://schemas.microsoft.com/office/powerpoint/2010/main" val="396418417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9" name="Rectangle 8" hidden="1"/>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defPPr>
              <a:defRPr lang="hu-HU"/>
            </a:defPPr>
          </a:lstStyle>
          <a:p>
            <a:pPr algn="ctr" rtl="0"/>
            <a:endParaRPr lang="hu-HU" sz="1800" dirty="0"/>
          </a:p>
        </p:txBody>
      </p:sp>
      <p:sp>
        <p:nvSpPr>
          <p:cNvPr id="8" name="Dia számának helye 5"/>
          <p:cNvSpPr>
            <a:spLocks noGrp="1"/>
          </p:cNvSpPr>
          <p:nvPr>
            <p:ph type="sldNum" sz="quarter" idx="4"/>
          </p:nvPr>
        </p:nvSpPr>
        <p:spPr>
          <a:xfrm>
            <a:off x="8371926" y="6292440"/>
            <a:ext cx="3276600" cy="365125"/>
          </a:xfrm>
          <a:prstGeom prst="rect">
            <a:avLst/>
          </a:prstGeom>
        </p:spPr>
        <p:txBody>
          <a:bodyPr vert="horz" lIns="91440" tIns="45720" rIns="91440" bIns="45720" rtlCol="0" anchor="ctr"/>
          <a:lstStyle>
            <a:lvl1pPr algn="r">
              <a:defRPr lang="hu-HU" sz="1200" baseline="0">
                <a:solidFill>
                  <a:schemeClr val="tx1">
                    <a:lumMod val="65000"/>
                    <a:lumOff val="35000"/>
                  </a:schemeClr>
                </a:solidFill>
              </a:defRPr>
            </a:lvl1pPr>
          </a:lstStyle>
          <a:p>
            <a:pPr rtl="0"/>
            <a:fld id="{9860EDB8-5305-433F-BE41-D7A86D811DB3}" type="slidenum">
              <a:rPr lang="hu-HU" smtClean="0"/>
              <a:pPr rtl="0"/>
              <a:t>‹nº›</a:t>
            </a:fld>
            <a:endParaRPr lang="hu-HU" dirty="0"/>
          </a:p>
        </p:txBody>
      </p:sp>
      <p:sp>
        <p:nvSpPr>
          <p:cNvPr id="10" name="Cím 3">
            <a:extLst>
              <a:ext uri="{FF2B5EF4-FFF2-40B4-BE49-F238E27FC236}">
                <a16:creationId xmlns:a16="http://schemas.microsoft.com/office/drawing/2014/main" id="{AD72A3CF-7B92-425B-B6F6-280533A6D9E3}"/>
              </a:ext>
            </a:extLst>
          </p:cNvPr>
          <p:cNvSpPr>
            <a:spLocks noGrp="1"/>
          </p:cNvSpPr>
          <p:nvPr>
            <p:ph type="title" hasCustomPrompt="1"/>
          </p:nvPr>
        </p:nvSpPr>
        <p:spPr>
          <a:xfrm>
            <a:off x="548371" y="448056"/>
            <a:ext cx="9215061" cy="640080"/>
          </a:xfrm>
        </p:spPr>
        <p:txBody>
          <a:bodyPr rtlCol="0" anchor="t" anchorCtr="0">
            <a:normAutofit/>
          </a:bodyPr>
          <a:lstStyle>
            <a:lvl1pPr>
              <a:defRPr lang="hu-HU" sz="2800">
                <a:solidFill>
                  <a:schemeClr val="bg2">
                    <a:lumMod val="25000"/>
                  </a:schemeClr>
                </a:solidFill>
                <a:latin typeface="Lato Semibold" panose="020F0502020204030203" pitchFamily="34" charset="0"/>
                <a:ea typeface="Lato Semibold" panose="020F0502020204030203" pitchFamily="34" charset="0"/>
                <a:cs typeface="Lato Semibold" panose="020F0502020204030203" pitchFamily="34" charset="0"/>
              </a:defRPr>
            </a:lvl1pPr>
          </a:lstStyle>
          <a:p>
            <a:pPr rtl="0"/>
            <a:r>
              <a:rPr lang="hu-HU"/>
              <a:t>Title</a:t>
            </a:r>
            <a:endParaRPr lang="hu-HU" dirty="0"/>
          </a:p>
        </p:txBody>
      </p:sp>
      <p:sp>
        <p:nvSpPr>
          <p:cNvPr id="11" name="Tartalom helye 2">
            <a:extLst>
              <a:ext uri="{FF2B5EF4-FFF2-40B4-BE49-F238E27FC236}">
                <a16:creationId xmlns:a16="http://schemas.microsoft.com/office/drawing/2014/main" id="{8731B2CC-46D6-41EE-AB20-C8DC7BA2142E}"/>
              </a:ext>
            </a:extLst>
          </p:cNvPr>
          <p:cNvSpPr>
            <a:spLocks noGrp="1"/>
          </p:cNvSpPr>
          <p:nvPr>
            <p:ph sz="quarter" idx="10" hasCustomPrompt="1"/>
          </p:nvPr>
        </p:nvSpPr>
        <p:spPr>
          <a:xfrm>
            <a:off x="521207" y="1453896"/>
            <a:ext cx="6669301" cy="4475849"/>
          </a:xfrm>
        </p:spPr>
        <p:txBody>
          <a:bodyPr vert="horz" lIns="91440" tIns="45720" rIns="91440" bIns="45720" rtlCol="0">
            <a:normAutofit/>
          </a:bodyPr>
          <a:lstStyle>
            <a:lvl1pPr marL="285750" indent="-285750">
              <a:lnSpc>
                <a:spcPct val="100000"/>
              </a:lnSpc>
              <a:spcAft>
                <a:spcPts val="600"/>
              </a:spcAft>
              <a:buClr>
                <a:srgbClr val="F5C342"/>
              </a:buClr>
              <a:buFont typeface="Arial" panose="020B0604020202020204" pitchFamily="34" charset="0"/>
              <a:buChar char="•"/>
              <a:defRPr lang="hu-HU" sz="1600" b="0" smtClean="0">
                <a:solidFill>
                  <a:srgbClr val="3A3838"/>
                </a:solidFill>
                <a:latin typeface="Lato Light" panose="020F0502020204030203" pitchFamily="34" charset="0"/>
                <a:ea typeface="Lato Light" panose="020F0502020204030203" pitchFamily="34" charset="0"/>
                <a:cs typeface="Lato Light" panose="020F0502020204030203" pitchFamily="34" charset="0"/>
              </a:defRPr>
            </a:lvl1pPr>
            <a:lvl2pPr>
              <a:lnSpc>
                <a:spcPct val="100000"/>
              </a:lnSpc>
              <a:defRPr lang="hu-HU" sz="1600" smtClean="0">
                <a:solidFill>
                  <a:srgbClr val="3A3838"/>
                </a:solidFill>
                <a:latin typeface="Lato Light" panose="020F0502020204030203" pitchFamily="34" charset="0"/>
                <a:ea typeface="Lato Light" panose="020F0502020204030203" pitchFamily="34" charset="0"/>
                <a:cs typeface="Lato Light" panose="020F0502020204030203" pitchFamily="34" charset="0"/>
              </a:defRPr>
            </a:lvl2pPr>
            <a:lvl3pPr>
              <a:lnSpc>
                <a:spcPct val="100000"/>
              </a:lnSpc>
              <a:defRPr lang="hu-HU" sz="1600" smtClean="0">
                <a:solidFill>
                  <a:srgbClr val="3A3838"/>
                </a:solidFill>
                <a:latin typeface="Lato Light" panose="020F0502020204030203" pitchFamily="34" charset="0"/>
                <a:ea typeface="Lato Light" panose="020F0502020204030203" pitchFamily="34" charset="0"/>
                <a:cs typeface="Lato Light" panose="020F0502020204030203" pitchFamily="34" charset="0"/>
              </a:defRPr>
            </a:lvl3pPr>
            <a:lvl4pPr>
              <a:lnSpc>
                <a:spcPct val="100000"/>
              </a:lnSpc>
              <a:defRPr lang="hu-HU" sz="1600" smtClean="0">
                <a:solidFill>
                  <a:srgbClr val="3A3838"/>
                </a:solidFill>
                <a:latin typeface="Lato Light" panose="020F0502020204030203" pitchFamily="34" charset="0"/>
                <a:ea typeface="Lato Light" panose="020F0502020204030203" pitchFamily="34" charset="0"/>
                <a:cs typeface="Lato Light" panose="020F0502020204030203" pitchFamily="34" charset="0"/>
              </a:defRPr>
            </a:lvl4pPr>
            <a:lvl5pPr>
              <a:lnSpc>
                <a:spcPct val="100000"/>
              </a:lnSpc>
              <a:defRPr lang="hu-HU" sz="1600">
                <a:solidFill>
                  <a:srgbClr val="3A3838"/>
                </a:solidFill>
                <a:latin typeface="Lato Light" panose="020F0502020204030203" pitchFamily="34" charset="0"/>
                <a:ea typeface="Lato Light" panose="020F0502020204030203" pitchFamily="34" charset="0"/>
                <a:cs typeface="Lato Light" panose="020F0502020204030203" pitchFamily="34" charset="0"/>
              </a:defRPr>
            </a:lvl5pPr>
          </a:lstStyle>
          <a:p>
            <a:pPr marL="0" lvl="0" indent="0" rtl="0">
              <a:lnSpc>
                <a:spcPct val="150000"/>
              </a:lnSpc>
              <a:spcBef>
                <a:spcPts val="1000"/>
              </a:spcBef>
              <a:spcAft>
                <a:spcPts val="1200"/>
              </a:spcAft>
              <a:buNone/>
            </a:pPr>
            <a:r>
              <a:rPr lang="hu-HU"/>
              <a:t>List:</a:t>
            </a:r>
          </a:p>
          <a:p>
            <a:pPr marL="285750" lvl="0" indent="-285750" rtl="0">
              <a:lnSpc>
                <a:spcPct val="150000"/>
              </a:lnSpc>
              <a:spcBef>
                <a:spcPts val="1000"/>
              </a:spcBef>
              <a:spcAft>
                <a:spcPts val="1200"/>
              </a:spcAft>
            </a:pPr>
            <a:r>
              <a:rPr lang="hu-HU"/>
              <a:t>Item 1</a:t>
            </a:r>
          </a:p>
          <a:p>
            <a:pPr marL="285750" lvl="0" indent="-285750" rtl="0">
              <a:lnSpc>
                <a:spcPct val="150000"/>
              </a:lnSpc>
              <a:spcBef>
                <a:spcPts val="1000"/>
              </a:spcBef>
              <a:spcAft>
                <a:spcPts val="1200"/>
              </a:spcAft>
            </a:pPr>
            <a:r>
              <a:rPr lang="hu-HU"/>
              <a:t>Item 2</a:t>
            </a:r>
          </a:p>
          <a:p>
            <a:pPr marL="285750" lvl="0" indent="-285750" rtl="0">
              <a:lnSpc>
                <a:spcPct val="150000"/>
              </a:lnSpc>
              <a:spcBef>
                <a:spcPts val="1000"/>
              </a:spcBef>
              <a:spcAft>
                <a:spcPts val="1200"/>
              </a:spcAft>
            </a:pPr>
            <a:r>
              <a:rPr lang="hu-HU"/>
              <a:t>Item 3</a:t>
            </a:r>
          </a:p>
          <a:p>
            <a:pPr marL="285750" lvl="0" indent="-285750" rtl="0">
              <a:lnSpc>
                <a:spcPct val="150000"/>
              </a:lnSpc>
              <a:spcBef>
                <a:spcPts val="1000"/>
              </a:spcBef>
              <a:spcAft>
                <a:spcPts val="1200"/>
              </a:spcAft>
            </a:pPr>
            <a:r>
              <a:rPr lang="hu-HU"/>
              <a:t>Item 4</a:t>
            </a:r>
          </a:p>
          <a:p>
            <a:pPr marL="0" lvl="1" indent="0" rtl="0">
              <a:lnSpc>
                <a:spcPct val="150000"/>
              </a:lnSpc>
              <a:spcBef>
                <a:spcPts val="1000"/>
              </a:spcBef>
              <a:spcAft>
                <a:spcPts val="1200"/>
              </a:spcAft>
              <a:buNone/>
            </a:pPr>
            <a:endParaRPr lang="hu-HU" dirty="0"/>
          </a:p>
        </p:txBody>
      </p:sp>
      <p:cxnSp>
        <p:nvCxnSpPr>
          <p:cNvPr id="13" name="Egyenes összekötő 12">
            <a:extLst>
              <a:ext uri="{FF2B5EF4-FFF2-40B4-BE49-F238E27FC236}">
                <a16:creationId xmlns:a16="http://schemas.microsoft.com/office/drawing/2014/main" id="{55A7CCC8-FE73-4ABC-8D86-F3BFA8F6A108}"/>
              </a:ext>
            </a:extLst>
          </p:cNvPr>
          <p:cNvCxnSpPr>
            <a:cxnSpLocks/>
          </p:cNvCxnSpPr>
          <p:nvPr userDrawn="1"/>
        </p:nvCxnSpPr>
        <p:spPr>
          <a:xfrm flipV="1">
            <a:off x="533400" y="1088136"/>
            <a:ext cx="9252000" cy="16764"/>
          </a:xfrm>
          <a:prstGeom prst="line">
            <a:avLst/>
          </a:prstGeom>
          <a:ln w="25400">
            <a:solidFill>
              <a:srgbClr val="8EBD63"/>
            </a:solidFill>
          </a:ln>
        </p:spPr>
        <p:style>
          <a:lnRef idx="1">
            <a:schemeClr val="accent1"/>
          </a:lnRef>
          <a:fillRef idx="0">
            <a:schemeClr val="accent1"/>
          </a:fillRef>
          <a:effectRef idx="0">
            <a:schemeClr val="accent1"/>
          </a:effectRef>
          <a:fontRef idx="minor">
            <a:schemeClr val="tx1"/>
          </a:fontRef>
        </p:style>
      </p:cxnSp>
      <p:sp>
        <p:nvSpPr>
          <p:cNvPr id="5" name="Élőláb helye 4">
            <a:extLst>
              <a:ext uri="{FF2B5EF4-FFF2-40B4-BE49-F238E27FC236}">
                <a16:creationId xmlns:a16="http://schemas.microsoft.com/office/drawing/2014/main" id="{3E770815-EB8A-C85B-CB03-3DBF4C4CEFF3}"/>
              </a:ext>
            </a:extLst>
          </p:cNvPr>
          <p:cNvSpPr>
            <a:spLocks noGrp="1"/>
          </p:cNvSpPr>
          <p:nvPr>
            <p:ph type="ftr" sz="quarter" idx="3"/>
          </p:nvPr>
        </p:nvSpPr>
        <p:spPr>
          <a:xfrm>
            <a:off x="4648200" y="6292440"/>
            <a:ext cx="2895600" cy="365125"/>
          </a:xfrm>
          <a:prstGeom prst="rect">
            <a:avLst/>
          </a:prstGeom>
        </p:spPr>
        <p:txBody>
          <a:bodyPr vert="horz" lIns="91440" tIns="45720" rIns="91440" bIns="45720" rtlCol="0" anchor="ctr"/>
          <a:lstStyle>
            <a:lvl1pPr algn="ctr">
              <a:defRPr lang="hu-HU" sz="1200" baseline="0">
                <a:solidFill>
                  <a:schemeClr val="tx1">
                    <a:lumMod val="65000"/>
                    <a:lumOff val="35000"/>
                  </a:schemeClr>
                </a:solidFill>
              </a:defRPr>
            </a:lvl1pPr>
          </a:lstStyle>
          <a:p>
            <a:pPr rtl="0"/>
            <a:r>
              <a:rPr lang="en-US"/>
              <a:t>Go Green Against Climate Change - 2023-1-RO01-KA220-SCH-000161283 </a:t>
            </a:r>
            <a:endParaRPr lang="hu-HU" dirty="0"/>
          </a:p>
        </p:txBody>
      </p:sp>
      <p:sp>
        <p:nvSpPr>
          <p:cNvPr id="12" name="Kép helyőrzője 6">
            <a:extLst>
              <a:ext uri="{FF2B5EF4-FFF2-40B4-BE49-F238E27FC236}">
                <a16:creationId xmlns:a16="http://schemas.microsoft.com/office/drawing/2014/main" id="{AFA36F83-B1C4-09AA-2263-EC444924CD5E}"/>
              </a:ext>
            </a:extLst>
          </p:cNvPr>
          <p:cNvSpPr>
            <a:spLocks noGrp="1"/>
          </p:cNvSpPr>
          <p:nvPr>
            <p:ph type="pic" sz="quarter" idx="11" hasCustomPrompt="1"/>
          </p:nvPr>
        </p:nvSpPr>
        <p:spPr>
          <a:xfrm>
            <a:off x="7710793" y="1657662"/>
            <a:ext cx="3960000" cy="3960000"/>
          </a:xfrm>
          <a:solidFill>
            <a:schemeClr val="bg1">
              <a:lumMod val="95000"/>
            </a:schemeClr>
          </a:solidFill>
        </p:spPr>
        <p:txBody>
          <a:bodyPr rtlCol="0"/>
          <a:lstStyle>
            <a:lvl1pPr algn="ctr">
              <a:defRPr lang="hu-HU"/>
            </a:lvl1pPr>
          </a:lstStyle>
          <a:p>
            <a:pPr rtl="0"/>
            <a:r>
              <a:rPr lang="hu-HU"/>
              <a:t>Image here</a:t>
            </a:r>
          </a:p>
        </p:txBody>
      </p:sp>
      <p:pic>
        <p:nvPicPr>
          <p:cNvPr id="4" name="Imagem 3" descr="Uma imagem com desenho, Animação, Desenho animado, clipart&#10;&#10;Descrição gerada automaticamente">
            <a:extLst>
              <a:ext uri="{FF2B5EF4-FFF2-40B4-BE49-F238E27FC236}">
                <a16:creationId xmlns:a16="http://schemas.microsoft.com/office/drawing/2014/main" id="{AF539BB3-CB95-B5F7-6D17-82C53289B483}"/>
              </a:ext>
            </a:extLst>
          </p:cNvPr>
          <p:cNvPicPr>
            <a:picLocks noChangeAspect="1"/>
          </p:cNvPicPr>
          <p:nvPr userDrawn="1"/>
        </p:nvPicPr>
        <p:blipFill>
          <a:blip r:embed="rId2"/>
          <a:stretch>
            <a:fillRect/>
          </a:stretch>
        </p:blipFill>
        <p:spPr>
          <a:xfrm>
            <a:off x="10210360" y="105160"/>
            <a:ext cx="1883318" cy="1492290"/>
          </a:xfrm>
          <a:prstGeom prst="rect">
            <a:avLst/>
          </a:prstGeom>
        </p:spPr>
      </p:pic>
    </p:spTree>
    <p:extLst>
      <p:ext uri="{BB962C8B-B14F-4D97-AF65-F5344CB8AC3E}">
        <p14:creationId xmlns:p14="http://schemas.microsoft.com/office/powerpoint/2010/main" val="2185836540"/>
      </p:ext>
    </p:extLst>
  </p:cSld>
  <p:clrMapOvr>
    <a:masterClrMapping/>
  </p:clrMapOvr>
  <p:extLst>
    <p:ext uri="{DCECCB84-F9BA-43D5-87BE-67443E8EF086}">
      <p15:sldGuideLst xmlns:p15="http://schemas.microsoft.com/office/powerpoint/2012/main">
        <p15:guide id="1" orient="horz" pos="1032">
          <p15:clr>
            <a:srgbClr val="FBAE40"/>
          </p15:clr>
        </p15:guide>
        <p15:guide id="2" pos="33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9" name="Rectangle 8" hidden="1"/>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defPPr>
              <a:defRPr lang="hu-HU"/>
            </a:defPPr>
          </a:lstStyle>
          <a:p>
            <a:pPr algn="ctr" rtl="0"/>
            <a:endParaRPr lang="hu-HU" sz="1800" dirty="0"/>
          </a:p>
        </p:txBody>
      </p:sp>
      <p:sp>
        <p:nvSpPr>
          <p:cNvPr id="8" name="Dia számának helye 5"/>
          <p:cNvSpPr>
            <a:spLocks noGrp="1"/>
          </p:cNvSpPr>
          <p:nvPr>
            <p:ph type="sldNum" sz="quarter" idx="4"/>
          </p:nvPr>
        </p:nvSpPr>
        <p:spPr>
          <a:xfrm>
            <a:off x="8371926" y="6243280"/>
            <a:ext cx="3276600" cy="365125"/>
          </a:xfrm>
          <a:prstGeom prst="rect">
            <a:avLst/>
          </a:prstGeom>
        </p:spPr>
        <p:txBody>
          <a:bodyPr vert="horz" lIns="91440" tIns="45720" rIns="91440" bIns="45720" rtlCol="0" anchor="ctr"/>
          <a:lstStyle>
            <a:lvl1pPr algn="r">
              <a:defRPr lang="hu-HU" sz="1200" baseline="0">
                <a:solidFill>
                  <a:schemeClr val="tx1">
                    <a:lumMod val="65000"/>
                    <a:lumOff val="35000"/>
                  </a:schemeClr>
                </a:solidFill>
              </a:defRPr>
            </a:lvl1pPr>
          </a:lstStyle>
          <a:p>
            <a:pPr rtl="0"/>
            <a:fld id="{9860EDB8-5305-433F-BE41-D7A86D811DB3}" type="slidenum">
              <a:rPr lang="hu-HU" smtClean="0"/>
              <a:pPr rtl="0"/>
              <a:t>‹nº›</a:t>
            </a:fld>
            <a:endParaRPr lang="hu-HU" dirty="0"/>
          </a:p>
        </p:txBody>
      </p:sp>
      <p:sp>
        <p:nvSpPr>
          <p:cNvPr id="10" name="Cím 3">
            <a:extLst>
              <a:ext uri="{FF2B5EF4-FFF2-40B4-BE49-F238E27FC236}">
                <a16:creationId xmlns:a16="http://schemas.microsoft.com/office/drawing/2014/main" id="{AD72A3CF-7B92-425B-B6F6-280533A6D9E3}"/>
              </a:ext>
            </a:extLst>
          </p:cNvPr>
          <p:cNvSpPr>
            <a:spLocks noGrp="1"/>
          </p:cNvSpPr>
          <p:nvPr>
            <p:ph type="title" hasCustomPrompt="1"/>
          </p:nvPr>
        </p:nvSpPr>
        <p:spPr>
          <a:xfrm>
            <a:off x="521208" y="448056"/>
            <a:ext cx="9517527" cy="640080"/>
          </a:xfrm>
        </p:spPr>
        <p:txBody>
          <a:bodyPr rtlCol="0" anchor="t" anchorCtr="0">
            <a:normAutofit/>
          </a:bodyPr>
          <a:lstStyle>
            <a:lvl1pPr>
              <a:defRPr lang="hu-HU" sz="2800">
                <a:solidFill>
                  <a:schemeClr val="bg2">
                    <a:lumMod val="25000"/>
                  </a:schemeClr>
                </a:solidFill>
                <a:latin typeface="Lato Semibold" panose="020F0502020204030203" pitchFamily="34" charset="0"/>
                <a:ea typeface="Lato Semibold" panose="020F0502020204030203" pitchFamily="34" charset="0"/>
                <a:cs typeface="Lato Semibold" panose="020F0502020204030203" pitchFamily="34" charset="0"/>
              </a:defRPr>
            </a:lvl1pPr>
          </a:lstStyle>
          <a:p>
            <a:pPr rtl="0"/>
            <a:r>
              <a:rPr lang="hu-HU"/>
              <a:t>Title</a:t>
            </a:r>
            <a:endParaRPr lang="hu-HU" dirty="0"/>
          </a:p>
        </p:txBody>
      </p:sp>
      <p:sp>
        <p:nvSpPr>
          <p:cNvPr id="11" name="Tartalom helye 2">
            <a:extLst>
              <a:ext uri="{FF2B5EF4-FFF2-40B4-BE49-F238E27FC236}">
                <a16:creationId xmlns:a16="http://schemas.microsoft.com/office/drawing/2014/main" id="{8731B2CC-46D6-41EE-AB20-C8DC7BA2142E}"/>
              </a:ext>
            </a:extLst>
          </p:cNvPr>
          <p:cNvSpPr>
            <a:spLocks noGrp="1"/>
          </p:cNvSpPr>
          <p:nvPr>
            <p:ph sz="quarter" idx="10" hasCustomPrompt="1"/>
          </p:nvPr>
        </p:nvSpPr>
        <p:spPr>
          <a:xfrm>
            <a:off x="521207" y="1728216"/>
            <a:ext cx="11127319" cy="4201529"/>
          </a:xfrm>
        </p:spPr>
        <p:txBody>
          <a:bodyPr vert="horz" lIns="91440" tIns="45720" rIns="91440" bIns="45720" rtlCol="0">
            <a:normAutofit/>
          </a:bodyPr>
          <a:lstStyle>
            <a:lvl1pPr marL="285750" indent="-285750">
              <a:lnSpc>
                <a:spcPct val="100000"/>
              </a:lnSpc>
              <a:spcAft>
                <a:spcPts val="600"/>
              </a:spcAft>
              <a:buClr>
                <a:srgbClr val="F5C342"/>
              </a:buClr>
              <a:buFont typeface="Arial" panose="020B0604020202020204" pitchFamily="34" charset="0"/>
              <a:buChar char="•"/>
              <a:defRPr lang="hu-HU" sz="1600" b="0" smtClean="0">
                <a:solidFill>
                  <a:srgbClr val="3A3838"/>
                </a:solidFill>
                <a:latin typeface="Lato Light" panose="020F0502020204030203" pitchFamily="34" charset="0"/>
                <a:ea typeface="Lato Light" panose="020F0502020204030203" pitchFamily="34" charset="0"/>
                <a:cs typeface="Lato Light" panose="020F0502020204030203" pitchFamily="34" charset="0"/>
              </a:defRPr>
            </a:lvl1pPr>
            <a:lvl2pPr>
              <a:lnSpc>
                <a:spcPct val="100000"/>
              </a:lnSpc>
              <a:defRPr lang="hu-HU" sz="1600" smtClean="0">
                <a:solidFill>
                  <a:srgbClr val="3A3838"/>
                </a:solidFill>
                <a:latin typeface="Lato Light" panose="020F0502020204030203" pitchFamily="34" charset="0"/>
                <a:ea typeface="Lato Light" panose="020F0502020204030203" pitchFamily="34" charset="0"/>
                <a:cs typeface="Lato Light" panose="020F0502020204030203" pitchFamily="34" charset="0"/>
              </a:defRPr>
            </a:lvl2pPr>
            <a:lvl3pPr>
              <a:lnSpc>
                <a:spcPct val="100000"/>
              </a:lnSpc>
              <a:defRPr lang="hu-HU" sz="1600" smtClean="0">
                <a:solidFill>
                  <a:srgbClr val="3A3838"/>
                </a:solidFill>
                <a:latin typeface="Lato Light" panose="020F0502020204030203" pitchFamily="34" charset="0"/>
                <a:ea typeface="Lato Light" panose="020F0502020204030203" pitchFamily="34" charset="0"/>
                <a:cs typeface="Lato Light" panose="020F0502020204030203" pitchFamily="34" charset="0"/>
              </a:defRPr>
            </a:lvl3pPr>
            <a:lvl4pPr>
              <a:lnSpc>
                <a:spcPct val="100000"/>
              </a:lnSpc>
              <a:defRPr lang="hu-HU" sz="1600" smtClean="0">
                <a:solidFill>
                  <a:srgbClr val="3A3838"/>
                </a:solidFill>
                <a:latin typeface="Lato Light" panose="020F0502020204030203" pitchFamily="34" charset="0"/>
                <a:ea typeface="Lato Light" panose="020F0502020204030203" pitchFamily="34" charset="0"/>
                <a:cs typeface="Lato Light" panose="020F0502020204030203" pitchFamily="34" charset="0"/>
              </a:defRPr>
            </a:lvl4pPr>
            <a:lvl5pPr>
              <a:lnSpc>
                <a:spcPct val="100000"/>
              </a:lnSpc>
              <a:defRPr lang="hu-HU" sz="1600">
                <a:solidFill>
                  <a:srgbClr val="3A3838"/>
                </a:solidFill>
                <a:latin typeface="Lato Light" panose="020F0502020204030203" pitchFamily="34" charset="0"/>
                <a:ea typeface="Lato Light" panose="020F0502020204030203" pitchFamily="34" charset="0"/>
                <a:cs typeface="Lato Light" panose="020F0502020204030203" pitchFamily="34" charset="0"/>
              </a:defRPr>
            </a:lvl5pPr>
          </a:lstStyle>
          <a:p>
            <a:pPr marL="0" lvl="0" indent="0" rtl="0">
              <a:lnSpc>
                <a:spcPct val="150000"/>
              </a:lnSpc>
              <a:spcBef>
                <a:spcPts val="1000"/>
              </a:spcBef>
              <a:spcAft>
                <a:spcPts val="1200"/>
              </a:spcAft>
              <a:buNone/>
            </a:pPr>
            <a:r>
              <a:rPr lang="hu-HU"/>
              <a:t>Text</a:t>
            </a:r>
          </a:p>
          <a:p>
            <a:pPr marL="0" lvl="0" indent="0" rtl="0">
              <a:lnSpc>
                <a:spcPct val="150000"/>
              </a:lnSpc>
              <a:spcBef>
                <a:spcPts val="1000"/>
              </a:spcBef>
              <a:spcAft>
                <a:spcPts val="1200"/>
              </a:spcAft>
              <a:buNone/>
            </a:pPr>
            <a:r>
              <a:rPr lang="hu-HU"/>
              <a:t>List</a:t>
            </a:r>
          </a:p>
          <a:p>
            <a:pPr marL="285750" lvl="0" indent="-285750" rtl="0">
              <a:lnSpc>
                <a:spcPct val="150000"/>
              </a:lnSpc>
              <a:spcBef>
                <a:spcPts val="1000"/>
              </a:spcBef>
              <a:spcAft>
                <a:spcPts val="1200"/>
              </a:spcAft>
            </a:pPr>
            <a:r>
              <a:rPr lang="hu-HU"/>
              <a:t>Item 1</a:t>
            </a:r>
          </a:p>
          <a:p>
            <a:pPr marL="285750" lvl="0" indent="-285750" rtl="0">
              <a:lnSpc>
                <a:spcPct val="150000"/>
              </a:lnSpc>
              <a:spcBef>
                <a:spcPts val="1000"/>
              </a:spcBef>
              <a:spcAft>
                <a:spcPts val="1200"/>
              </a:spcAft>
            </a:pPr>
            <a:r>
              <a:rPr lang="hu-HU"/>
              <a:t>Item 1</a:t>
            </a:r>
          </a:p>
          <a:p>
            <a:pPr marL="285750" lvl="0" indent="-285750" rtl="0">
              <a:lnSpc>
                <a:spcPct val="150000"/>
              </a:lnSpc>
              <a:spcBef>
                <a:spcPts val="1000"/>
              </a:spcBef>
              <a:spcAft>
                <a:spcPts val="1200"/>
              </a:spcAft>
            </a:pPr>
            <a:r>
              <a:rPr lang="hu-HU"/>
              <a:t>Item 3</a:t>
            </a:r>
          </a:p>
          <a:p>
            <a:pPr marL="0" lvl="1" indent="0" rtl="0">
              <a:lnSpc>
                <a:spcPct val="150000"/>
              </a:lnSpc>
              <a:spcBef>
                <a:spcPts val="1000"/>
              </a:spcBef>
              <a:spcAft>
                <a:spcPts val="1200"/>
              </a:spcAft>
              <a:buNone/>
            </a:pPr>
            <a:endParaRPr lang="hu-HU" dirty="0"/>
          </a:p>
        </p:txBody>
      </p:sp>
      <p:cxnSp>
        <p:nvCxnSpPr>
          <p:cNvPr id="13" name="Egyenes összekötő 12">
            <a:extLst>
              <a:ext uri="{FF2B5EF4-FFF2-40B4-BE49-F238E27FC236}">
                <a16:creationId xmlns:a16="http://schemas.microsoft.com/office/drawing/2014/main" id="{55A7CCC8-FE73-4ABC-8D86-F3BFA8F6A108}"/>
              </a:ext>
            </a:extLst>
          </p:cNvPr>
          <p:cNvCxnSpPr>
            <a:cxnSpLocks/>
          </p:cNvCxnSpPr>
          <p:nvPr userDrawn="1"/>
        </p:nvCxnSpPr>
        <p:spPr>
          <a:xfrm flipV="1">
            <a:off x="533400" y="1088136"/>
            <a:ext cx="9504000" cy="16764"/>
          </a:xfrm>
          <a:prstGeom prst="line">
            <a:avLst/>
          </a:prstGeom>
          <a:ln w="25400">
            <a:solidFill>
              <a:srgbClr val="8EBD63"/>
            </a:solidFill>
          </a:ln>
        </p:spPr>
        <p:style>
          <a:lnRef idx="1">
            <a:schemeClr val="accent1"/>
          </a:lnRef>
          <a:fillRef idx="0">
            <a:schemeClr val="accent1"/>
          </a:fillRef>
          <a:effectRef idx="0">
            <a:schemeClr val="accent1"/>
          </a:effectRef>
          <a:fontRef idx="minor">
            <a:schemeClr val="tx1"/>
          </a:fontRef>
        </p:style>
      </p:cxnSp>
      <p:sp>
        <p:nvSpPr>
          <p:cNvPr id="5" name="Élőláb helye 4">
            <a:extLst>
              <a:ext uri="{FF2B5EF4-FFF2-40B4-BE49-F238E27FC236}">
                <a16:creationId xmlns:a16="http://schemas.microsoft.com/office/drawing/2014/main" id="{3E770815-EB8A-C85B-CB03-3DBF4C4CEFF3}"/>
              </a:ext>
            </a:extLst>
          </p:cNvPr>
          <p:cNvSpPr>
            <a:spLocks noGrp="1"/>
          </p:cNvSpPr>
          <p:nvPr>
            <p:ph type="ftr" sz="quarter" idx="3"/>
          </p:nvPr>
        </p:nvSpPr>
        <p:spPr>
          <a:xfrm>
            <a:off x="4648200" y="6243280"/>
            <a:ext cx="2895600" cy="365125"/>
          </a:xfrm>
          <a:prstGeom prst="rect">
            <a:avLst/>
          </a:prstGeom>
        </p:spPr>
        <p:txBody>
          <a:bodyPr vert="horz" lIns="91440" tIns="45720" rIns="91440" bIns="45720" rtlCol="0" anchor="ctr"/>
          <a:lstStyle>
            <a:lvl1pPr algn="ctr">
              <a:defRPr lang="hu-HU" sz="1200" baseline="0">
                <a:solidFill>
                  <a:schemeClr val="tx1">
                    <a:lumMod val="65000"/>
                    <a:lumOff val="35000"/>
                  </a:schemeClr>
                </a:solidFill>
              </a:defRPr>
            </a:lvl1pPr>
          </a:lstStyle>
          <a:p>
            <a:pPr rtl="0"/>
            <a:r>
              <a:rPr lang="en-US" dirty="0"/>
              <a:t>Go Green Against Climate Change - 2023-1-RO01-KA220-SCH-000161283 </a:t>
            </a:r>
            <a:endParaRPr lang="hu-HU" dirty="0"/>
          </a:p>
        </p:txBody>
      </p:sp>
      <p:pic>
        <p:nvPicPr>
          <p:cNvPr id="4" name="Imagem 3" descr="Uma imagem com desenho, Animação, Desenho animado, clipart&#10;&#10;Descrição gerada automaticamente">
            <a:extLst>
              <a:ext uri="{FF2B5EF4-FFF2-40B4-BE49-F238E27FC236}">
                <a16:creationId xmlns:a16="http://schemas.microsoft.com/office/drawing/2014/main" id="{31DF517E-012F-7FEE-DE38-7CBFFE5A82D1}"/>
              </a:ext>
            </a:extLst>
          </p:cNvPr>
          <p:cNvPicPr>
            <a:picLocks noChangeAspect="1"/>
          </p:cNvPicPr>
          <p:nvPr userDrawn="1"/>
        </p:nvPicPr>
        <p:blipFill>
          <a:blip r:embed="rId2"/>
          <a:stretch>
            <a:fillRect/>
          </a:stretch>
        </p:blipFill>
        <p:spPr>
          <a:xfrm>
            <a:off x="10210360" y="105160"/>
            <a:ext cx="1883318" cy="1492290"/>
          </a:xfrm>
          <a:prstGeom prst="rect">
            <a:avLst/>
          </a:prstGeom>
        </p:spPr>
      </p:pic>
    </p:spTree>
    <p:extLst>
      <p:ext uri="{BB962C8B-B14F-4D97-AF65-F5344CB8AC3E}">
        <p14:creationId xmlns:p14="http://schemas.microsoft.com/office/powerpoint/2010/main" val="3947372909"/>
      </p:ext>
    </p:extLst>
  </p:cSld>
  <p:clrMapOvr>
    <a:masterClrMapping/>
  </p:clrMapOvr>
  <p:extLst>
    <p:ext uri="{DCECCB84-F9BA-43D5-87BE-67443E8EF086}">
      <p15:sldGuideLst xmlns:p15="http://schemas.microsoft.com/office/powerpoint/2012/main">
        <p15:guide id="1" orient="horz" pos="1032">
          <p15:clr>
            <a:srgbClr val="FBAE40"/>
          </p15:clr>
        </p15:guide>
        <p15:guide id="2" pos="3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Ighlights">
    <p:spTree>
      <p:nvGrpSpPr>
        <p:cNvPr id="1" name=""/>
        <p:cNvGrpSpPr/>
        <p:nvPr/>
      </p:nvGrpSpPr>
      <p:grpSpPr>
        <a:xfrm>
          <a:off x="0" y="0"/>
          <a:ext cx="0" cy="0"/>
          <a:chOff x="0" y="0"/>
          <a:chExt cx="0" cy="0"/>
        </a:xfrm>
      </p:grpSpPr>
      <p:sp>
        <p:nvSpPr>
          <p:cNvPr id="9" name="Rectangle 8" hidden="1"/>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u-HU"/>
            </a:defPPr>
          </a:lstStyle>
          <a:p>
            <a:pPr algn="ctr" rtl="0"/>
            <a:endParaRPr lang="hu-HU" sz="1800" dirty="0"/>
          </a:p>
        </p:txBody>
      </p:sp>
      <p:sp>
        <p:nvSpPr>
          <p:cNvPr id="10" name="Rectangle 9" hidden="1"/>
          <p:cNvSpPr/>
          <p:nvPr userDrawn="1"/>
        </p:nvSpPr>
        <p:spPr bwMode="blackWhite">
          <a:xfrm>
            <a:off x="254950" y="262784"/>
            <a:ext cx="11682101" cy="207264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u-HU"/>
            </a:defPPr>
          </a:lstStyle>
          <a:p>
            <a:pPr algn="ctr" rtl="0"/>
            <a:endParaRPr lang="hu-HU" sz="1800" dirty="0"/>
          </a:p>
        </p:txBody>
      </p:sp>
      <p:sp>
        <p:nvSpPr>
          <p:cNvPr id="4" name="Dia számának helye 5">
            <a:extLst>
              <a:ext uri="{FF2B5EF4-FFF2-40B4-BE49-F238E27FC236}">
                <a16:creationId xmlns:a16="http://schemas.microsoft.com/office/drawing/2014/main" id="{6441A74E-0F17-5039-4EEA-883829287F31}"/>
              </a:ext>
            </a:extLst>
          </p:cNvPr>
          <p:cNvSpPr>
            <a:spLocks noGrp="1"/>
          </p:cNvSpPr>
          <p:nvPr>
            <p:ph type="sldNum" sz="quarter" idx="4"/>
          </p:nvPr>
        </p:nvSpPr>
        <p:spPr>
          <a:xfrm>
            <a:off x="8371926" y="6203952"/>
            <a:ext cx="3276600" cy="365125"/>
          </a:xfrm>
          <a:prstGeom prst="rect">
            <a:avLst/>
          </a:prstGeom>
        </p:spPr>
        <p:txBody>
          <a:bodyPr vert="horz" lIns="91440" tIns="45720" rIns="91440" bIns="45720" rtlCol="0" anchor="ctr"/>
          <a:lstStyle>
            <a:lvl1pPr algn="r">
              <a:defRPr lang="hu-HU" sz="1200" baseline="0">
                <a:solidFill>
                  <a:schemeClr val="tx1">
                    <a:lumMod val="65000"/>
                    <a:lumOff val="35000"/>
                  </a:schemeClr>
                </a:solidFill>
              </a:defRPr>
            </a:lvl1pPr>
          </a:lstStyle>
          <a:p>
            <a:pPr rtl="0"/>
            <a:fld id="{9860EDB8-5305-433F-BE41-D7A86D811DB3}" type="slidenum">
              <a:rPr lang="hu-HU" smtClean="0"/>
              <a:pPr rtl="0"/>
              <a:t>‹nº›</a:t>
            </a:fld>
            <a:endParaRPr lang="hu-HU" dirty="0"/>
          </a:p>
        </p:txBody>
      </p:sp>
      <p:sp>
        <p:nvSpPr>
          <p:cNvPr id="6" name="Szöveg helye 5">
            <a:extLst>
              <a:ext uri="{FF2B5EF4-FFF2-40B4-BE49-F238E27FC236}">
                <a16:creationId xmlns:a16="http://schemas.microsoft.com/office/drawing/2014/main" id="{8E90DDE2-F150-3488-9EF6-A98DCC335E0E}"/>
              </a:ext>
            </a:extLst>
          </p:cNvPr>
          <p:cNvSpPr>
            <a:spLocks noGrp="1"/>
          </p:cNvSpPr>
          <p:nvPr>
            <p:ph type="body" sz="quarter" idx="10" hasCustomPrompt="1"/>
          </p:nvPr>
        </p:nvSpPr>
        <p:spPr>
          <a:xfrm>
            <a:off x="6331527" y="1710813"/>
            <a:ext cx="5611092" cy="4376252"/>
          </a:xfrm>
        </p:spPr>
        <p:txBody>
          <a:bodyPr anchor="ctr" anchorCtr="0">
            <a:normAutofit/>
          </a:bodyPr>
          <a:lstStyle>
            <a:lvl1pPr algn="ctr">
              <a:spcBef>
                <a:spcPts val="0"/>
              </a:spcBef>
              <a:spcAft>
                <a:spcPts val="0"/>
              </a:spcAft>
              <a:defRPr sz="3200">
                <a:solidFill>
                  <a:srgbClr val="A2A1A1"/>
                </a:solidFill>
                <a:latin typeface="Lato Semibold" panose="020F0502020204030203" pitchFamily="34" charset="0"/>
                <a:ea typeface="Lato Semibold" panose="020F0502020204030203" pitchFamily="34" charset="0"/>
                <a:cs typeface="Lato Semibold" panose="020F0502020204030203" pitchFamily="34" charset="0"/>
              </a:defRPr>
            </a:lvl1pPr>
            <a:lvl2pPr marL="0" indent="0">
              <a:buNone/>
              <a:defRPr/>
            </a:lvl2pPr>
            <a:lvl3pPr marL="457200" indent="0">
              <a:buNone/>
              <a:defRPr/>
            </a:lvl3pPr>
            <a:lvl4pPr marL="914400" indent="0">
              <a:buNone/>
              <a:defRPr/>
            </a:lvl4pPr>
            <a:lvl5pPr marL="1371600" indent="0">
              <a:buNone/>
              <a:defRPr/>
            </a:lvl5pPr>
          </a:lstStyle>
          <a:p>
            <a:pPr lvl="0"/>
            <a:r>
              <a:rPr lang="hu-HU"/>
              <a:t>Highlight the most relevant information you want to share with the students</a:t>
            </a:r>
          </a:p>
        </p:txBody>
      </p:sp>
      <p:sp>
        <p:nvSpPr>
          <p:cNvPr id="13" name="Kép helye 12">
            <a:extLst>
              <a:ext uri="{FF2B5EF4-FFF2-40B4-BE49-F238E27FC236}">
                <a16:creationId xmlns:a16="http://schemas.microsoft.com/office/drawing/2014/main" id="{6D5A9A0C-02E8-8D0B-A298-D9117AFA4AAC}"/>
              </a:ext>
            </a:extLst>
          </p:cNvPr>
          <p:cNvSpPr>
            <a:spLocks noGrp="1"/>
          </p:cNvSpPr>
          <p:nvPr>
            <p:ph type="pic" sz="quarter" idx="11" hasCustomPrompt="1"/>
          </p:nvPr>
        </p:nvSpPr>
        <p:spPr>
          <a:xfrm>
            <a:off x="0" y="0"/>
            <a:ext cx="6096000" cy="6087065"/>
          </a:xfrm>
        </p:spPr>
        <p:txBody>
          <a:bodyPr/>
          <a:lstStyle>
            <a:lvl1pPr>
              <a:defRPr/>
            </a:lvl1pPr>
          </a:lstStyle>
          <a:p>
            <a:r>
              <a:rPr lang="hu-HU"/>
              <a:t>Image here</a:t>
            </a:r>
          </a:p>
        </p:txBody>
      </p:sp>
      <p:pic>
        <p:nvPicPr>
          <p:cNvPr id="5" name="Imagem 4" descr="Uma imagem com desenho, Animação, Desenho animado, clipart&#10;&#10;Descrição gerada automaticamente">
            <a:extLst>
              <a:ext uri="{FF2B5EF4-FFF2-40B4-BE49-F238E27FC236}">
                <a16:creationId xmlns:a16="http://schemas.microsoft.com/office/drawing/2014/main" id="{F4E63DC3-82D2-567C-5A62-3D35D63368DF}"/>
              </a:ext>
            </a:extLst>
          </p:cNvPr>
          <p:cNvPicPr>
            <a:picLocks noChangeAspect="1"/>
          </p:cNvPicPr>
          <p:nvPr userDrawn="1"/>
        </p:nvPicPr>
        <p:blipFill>
          <a:blip r:embed="rId2"/>
          <a:stretch>
            <a:fillRect/>
          </a:stretch>
        </p:blipFill>
        <p:spPr>
          <a:xfrm>
            <a:off x="10210360" y="105160"/>
            <a:ext cx="1883318" cy="1492290"/>
          </a:xfrm>
          <a:prstGeom prst="rect">
            <a:avLst/>
          </a:prstGeom>
        </p:spPr>
      </p:pic>
    </p:spTree>
    <p:extLst>
      <p:ext uri="{BB962C8B-B14F-4D97-AF65-F5344CB8AC3E}">
        <p14:creationId xmlns:p14="http://schemas.microsoft.com/office/powerpoint/2010/main" val="1335655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4" name="Élőláb helye 3">
            <a:extLst>
              <a:ext uri="{FF2B5EF4-FFF2-40B4-BE49-F238E27FC236}">
                <a16:creationId xmlns:a16="http://schemas.microsoft.com/office/drawing/2014/main" id="{3091B530-1262-A10E-4976-7B71AA242D15}"/>
              </a:ext>
            </a:extLst>
          </p:cNvPr>
          <p:cNvSpPr>
            <a:spLocks noGrp="1"/>
          </p:cNvSpPr>
          <p:nvPr>
            <p:ph type="ftr" sz="quarter" idx="11"/>
          </p:nvPr>
        </p:nvSpPr>
        <p:spPr>
          <a:xfrm>
            <a:off x="4648200" y="6292440"/>
            <a:ext cx="2895600" cy="365125"/>
          </a:xfrm>
        </p:spPr>
        <p:txBody>
          <a:bodyPr/>
          <a:lstStyle/>
          <a:p>
            <a:pPr rtl="0"/>
            <a:r>
              <a:rPr lang="en-US"/>
              <a:t>Go Green Against Climate Change - 2023-1-RO01-KA220-SCH-000161283 </a:t>
            </a:r>
            <a:endParaRPr lang="hu-HU" dirty="0"/>
          </a:p>
        </p:txBody>
      </p:sp>
      <p:sp>
        <p:nvSpPr>
          <p:cNvPr id="5" name="Dia számának helye 4">
            <a:extLst>
              <a:ext uri="{FF2B5EF4-FFF2-40B4-BE49-F238E27FC236}">
                <a16:creationId xmlns:a16="http://schemas.microsoft.com/office/drawing/2014/main" id="{1F5487D6-A040-8A0F-E1A5-A0CA3EC77354}"/>
              </a:ext>
            </a:extLst>
          </p:cNvPr>
          <p:cNvSpPr>
            <a:spLocks noGrp="1"/>
          </p:cNvSpPr>
          <p:nvPr>
            <p:ph type="sldNum" sz="quarter" idx="12"/>
          </p:nvPr>
        </p:nvSpPr>
        <p:spPr>
          <a:xfrm>
            <a:off x="8375904" y="6292440"/>
            <a:ext cx="3276600" cy="365125"/>
          </a:xfrm>
        </p:spPr>
        <p:txBody>
          <a:bodyPr/>
          <a:lstStyle/>
          <a:p>
            <a:pPr rtl="0"/>
            <a:fld id="{9860EDB8-5305-433F-BE41-D7A86D811DB3}" type="slidenum">
              <a:rPr lang="hu-HU" smtClean="0"/>
              <a:pPr rtl="0"/>
              <a:t>‹nº›</a:t>
            </a:fld>
            <a:endParaRPr lang="hu-HU" dirty="0"/>
          </a:p>
        </p:txBody>
      </p:sp>
      <p:sp>
        <p:nvSpPr>
          <p:cNvPr id="9" name="Cím 3">
            <a:extLst>
              <a:ext uri="{FF2B5EF4-FFF2-40B4-BE49-F238E27FC236}">
                <a16:creationId xmlns:a16="http://schemas.microsoft.com/office/drawing/2014/main" id="{0C08723D-A917-F5C9-DFC5-7B61717AF949}"/>
              </a:ext>
            </a:extLst>
          </p:cNvPr>
          <p:cNvSpPr>
            <a:spLocks noGrp="1"/>
          </p:cNvSpPr>
          <p:nvPr>
            <p:ph type="title" hasCustomPrompt="1"/>
          </p:nvPr>
        </p:nvSpPr>
        <p:spPr>
          <a:xfrm>
            <a:off x="521208" y="448056"/>
            <a:ext cx="9525717" cy="640080"/>
          </a:xfrm>
        </p:spPr>
        <p:txBody>
          <a:bodyPr rtlCol="0" anchor="t" anchorCtr="0">
            <a:normAutofit/>
          </a:bodyPr>
          <a:lstStyle>
            <a:lvl1pPr>
              <a:defRPr lang="hu-HU" sz="2800">
                <a:solidFill>
                  <a:schemeClr val="bg2">
                    <a:lumMod val="25000"/>
                  </a:schemeClr>
                </a:solidFill>
                <a:latin typeface="Lato Semibold" panose="020F0502020204030203" pitchFamily="34" charset="0"/>
                <a:ea typeface="Lato Semibold" panose="020F0502020204030203" pitchFamily="34" charset="0"/>
                <a:cs typeface="Lato Semibold" panose="020F0502020204030203" pitchFamily="34" charset="0"/>
              </a:defRPr>
            </a:lvl1pPr>
          </a:lstStyle>
          <a:p>
            <a:pPr rtl="0"/>
            <a:r>
              <a:rPr lang="hu-HU"/>
              <a:t>Title</a:t>
            </a:r>
            <a:endParaRPr lang="hu-HU" dirty="0"/>
          </a:p>
        </p:txBody>
      </p:sp>
      <p:cxnSp>
        <p:nvCxnSpPr>
          <p:cNvPr id="10" name="Egyenes összekötő 9">
            <a:extLst>
              <a:ext uri="{FF2B5EF4-FFF2-40B4-BE49-F238E27FC236}">
                <a16:creationId xmlns:a16="http://schemas.microsoft.com/office/drawing/2014/main" id="{5CAA60F2-078A-4A74-0BFD-3FCFB20BE6A7}"/>
              </a:ext>
            </a:extLst>
          </p:cNvPr>
          <p:cNvCxnSpPr>
            <a:cxnSpLocks/>
          </p:cNvCxnSpPr>
          <p:nvPr userDrawn="1"/>
        </p:nvCxnSpPr>
        <p:spPr>
          <a:xfrm flipV="1">
            <a:off x="542925" y="1088136"/>
            <a:ext cx="9504000" cy="16764"/>
          </a:xfrm>
          <a:prstGeom prst="line">
            <a:avLst/>
          </a:prstGeom>
          <a:ln w="25400">
            <a:solidFill>
              <a:srgbClr val="8EBD63"/>
            </a:solidFill>
          </a:ln>
        </p:spPr>
        <p:style>
          <a:lnRef idx="1">
            <a:schemeClr val="accent1"/>
          </a:lnRef>
          <a:fillRef idx="0">
            <a:schemeClr val="accent1"/>
          </a:fillRef>
          <a:effectRef idx="0">
            <a:schemeClr val="accent1"/>
          </a:effectRef>
          <a:fontRef idx="minor">
            <a:schemeClr val="tx1"/>
          </a:fontRef>
        </p:style>
      </p:cxnSp>
      <p:sp>
        <p:nvSpPr>
          <p:cNvPr id="14" name="Szöveg helye 13">
            <a:extLst>
              <a:ext uri="{FF2B5EF4-FFF2-40B4-BE49-F238E27FC236}">
                <a16:creationId xmlns:a16="http://schemas.microsoft.com/office/drawing/2014/main" id="{16EDE870-4F98-3A57-A6D8-FDA6267D0B89}"/>
              </a:ext>
            </a:extLst>
          </p:cNvPr>
          <p:cNvSpPr>
            <a:spLocks noGrp="1"/>
          </p:cNvSpPr>
          <p:nvPr>
            <p:ph type="body" sz="quarter" idx="14" hasCustomPrompt="1"/>
          </p:nvPr>
        </p:nvSpPr>
        <p:spPr>
          <a:xfrm>
            <a:off x="6359525" y="1728216"/>
            <a:ext cx="5292725" cy="4261422"/>
          </a:xfrm>
        </p:spPr>
        <p:txBody>
          <a:bodyPr>
            <a:normAutofit/>
          </a:bodyPr>
          <a:lstStyle>
            <a:lvl1pPr>
              <a:defRPr sz="1600">
                <a:solidFill>
                  <a:srgbClr val="3A3838"/>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hu-HU"/>
              <a:t>Text / Explanation of the image on the left</a:t>
            </a:r>
          </a:p>
        </p:txBody>
      </p:sp>
      <p:sp>
        <p:nvSpPr>
          <p:cNvPr id="16" name="Tartalom helye 15">
            <a:extLst>
              <a:ext uri="{FF2B5EF4-FFF2-40B4-BE49-F238E27FC236}">
                <a16:creationId xmlns:a16="http://schemas.microsoft.com/office/drawing/2014/main" id="{735BFBA7-F70A-343D-FDE7-274A2F5A9B84}"/>
              </a:ext>
            </a:extLst>
          </p:cNvPr>
          <p:cNvSpPr>
            <a:spLocks noGrp="1"/>
          </p:cNvSpPr>
          <p:nvPr>
            <p:ph sz="quarter" idx="15" hasCustomPrompt="1"/>
          </p:nvPr>
        </p:nvSpPr>
        <p:spPr>
          <a:xfrm>
            <a:off x="542925" y="1357313"/>
            <a:ext cx="5553075" cy="4632325"/>
          </a:xfrm>
        </p:spPr>
        <p:txBody>
          <a:bodyPr/>
          <a:lstStyle>
            <a:lvl1pPr>
              <a:defRPr/>
            </a:lvl1pPr>
          </a:lstStyle>
          <a:p>
            <a:pPr lvl="0"/>
            <a:r>
              <a:rPr lang="hu-HU"/>
              <a:t>Smart Art, charts, graphs or image here</a:t>
            </a:r>
          </a:p>
        </p:txBody>
      </p:sp>
      <p:pic>
        <p:nvPicPr>
          <p:cNvPr id="2" name="Imagem 1" descr="Uma imagem com desenho, Animação, Desenho animado, clipart&#10;&#10;Descrição gerada automaticamente">
            <a:extLst>
              <a:ext uri="{FF2B5EF4-FFF2-40B4-BE49-F238E27FC236}">
                <a16:creationId xmlns:a16="http://schemas.microsoft.com/office/drawing/2014/main" id="{19ED96CD-7C89-38FD-CFF8-F3124E821671}"/>
              </a:ext>
            </a:extLst>
          </p:cNvPr>
          <p:cNvPicPr>
            <a:picLocks noChangeAspect="1"/>
          </p:cNvPicPr>
          <p:nvPr userDrawn="1"/>
        </p:nvPicPr>
        <p:blipFill>
          <a:blip r:embed="rId2"/>
          <a:stretch>
            <a:fillRect/>
          </a:stretch>
        </p:blipFill>
        <p:spPr>
          <a:xfrm>
            <a:off x="10210360" y="105160"/>
            <a:ext cx="1883318" cy="1492290"/>
          </a:xfrm>
          <a:prstGeom prst="rect">
            <a:avLst/>
          </a:prstGeom>
        </p:spPr>
      </p:pic>
    </p:spTree>
    <p:extLst>
      <p:ext uri="{BB962C8B-B14F-4D97-AF65-F5344CB8AC3E}">
        <p14:creationId xmlns:p14="http://schemas.microsoft.com/office/powerpoint/2010/main" val="3922222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4" name="Élőláb helye 3">
            <a:extLst>
              <a:ext uri="{FF2B5EF4-FFF2-40B4-BE49-F238E27FC236}">
                <a16:creationId xmlns:a16="http://schemas.microsoft.com/office/drawing/2014/main" id="{3091B530-1262-A10E-4976-7B71AA242D15}"/>
              </a:ext>
            </a:extLst>
          </p:cNvPr>
          <p:cNvSpPr>
            <a:spLocks noGrp="1"/>
          </p:cNvSpPr>
          <p:nvPr>
            <p:ph type="ftr" sz="quarter" idx="11"/>
          </p:nvPr>
        </p:nvSpPr>
        <p:spPr/>
        <p:txBody>
          <a:bodyPr/>
          <a:lstStyle/>
          <a:p>
            <a:pPr rtl="0"/>
            <a:r>
              <a:rPr lang="en-US"/>
              <a:t>Go Green Against Climate Change - 2023-1-RO01-KA220-SCH-000161283 </a:t>
            </a:r>
            <a:endParaRPr lang="hu-HU" dirty="0"/>
          </a:p>
        </p:txBody>
      </p:sp>
      <p:sp>
        <p:nvSpPr>
          <p:cNvPr id="5" name="Dia számának helye 4">
            <a:extLst>
              <a:ext uri="{FF2B5EF4-FFF2-40B4-BE49-F238E27FC236}">
                <a16:creationId xmlns:a16="http://schemas.microsoft.com/office/drawing/2014/main" id="{1F5487D6-A040-8A0F-E1A5-A0CA3EC77354}"/>
              </a:ext>
            </a:extLst>
          </p:cNvPr>
          <p:cNvSpPr>
            <a:spLocks noGrp="1"/>
          </p:cNvSpPr>
          <p:nvPr>
            <p:ph type="sldNum" sz="quarter" idx="12"/>
          </p:nvPr>
        </p:nvSpPr>
        <p:spPr/>
        <p:txBody>
          <a:bodyPr/>
          <a:lstStyle/>
          <a:p>
            <a:pPr rtl="0"/>
            <a:fld id="{9860EDB8-5305-433F-BE41-D7A86D811DB3}" type="slidenum">
              <a:rPr lang="hu-HU" smtClean="0"/>
              <a:pPr rtl="0"/>
              <a:t>‹nº›</a:t>
            </a:fld>
            <a:endParaRPr lang="hu-HU" dirty="0"/>
          </a:p>
        </p:txBody>
      </p:sp>
      <p:sp>
        <p:nvSpPr>
          <p:cNvPr id="9" name="Cím 3">
            <a:extLst>
              <a:ext uri="{FF2B5EF4-FFF2-40B4-BE49-F238E27FC236}">
                <a16:creationId xmlns:a16="http://schemas.microsoft.com/office/drawing/2014/main" id="{0C08723D-A917-F5C9-DFC5-7B61717AF949}"/>
              </a:ext>
            </a:extLst>
          </p:cNvPr>
          <p:cNvSpPr>
            <a:spLocks noGrp="1"/>
          </p:cNvSpPr>
          <p:nvPr>
            <p:ph type="title" hasCustomPrompt="1"/>
          </p:nvPr>
        </p:nvSpPr>
        <p:spPr>
          <a:xfrm>
            <a:off x="521208" y="448056"/>
            <a:ext cx="9271721" cy="640080"/>
          </a:xfrm>
        </p:spPr>
        <p:txBody>
          <a:bodyPr rtlCol="0" anchor="t" anchorCtr="0">
            <a:normAutofit/>
          </a:bodyPr>
          <a:lstStyle>
            <a:lvl1pPr>
              <a:defRPr lang="hu-HU" sz="2800">
                <a:solidFill>
                  <a:schemeClr val="bg2">
                    <a:lumMod val="25000"/>
                  </a:schemeClr>
                </a:solidFill>
                <a:latin typeface="Lato Semibold" panose="020F0502020204030203" pitchFamily="34" charset="0"/>
                <a:ea typeface="Lato Semibold" panose="020F0502020204030203" pitchFamily="34" charset="0"/>
                <a:cs typeface="Lato Semibold" panose="020F0502020204030203" pitchFamily="34" charset="0"/>
              </a:defRPr>
            </a:lvl1pPr>
          </a:lstStyle>
          <a:p>
            <a:pPr rtl="0"/>
            <a:r>
              <a:rPr lang="hu-HU"/>
              <a:t>Title</a:t>
            </a:r>
            <a:endParaRPr lang="hu-HU" dirty="0"/>
          </a:p>
        </p:txBody>
      </p:sp>
      <p:cxnSp>
        <p:nvCxnSpPr>
          <p:cNvPr id="10" name="Egyenes összekötő 9">
            <a:extLst>
              <a:ext uri="{FF2B5EF4-FFF2-40B4-BE49-F238E27FC236}">
                <a16:creationId xmlns:a16="http://schemas.microsoft.com/office/drawing/2014/main" id="{5CAA60F2-078A-4A74-0BFD-3FCFB20BE6A7}"/>
              </a:ext>
            </a:extLst>
          </p:cNvPr>
          <p:cNvCxnSpPr>
            <a:cxnSpLocks/>
          </p:cNvCxnSpPr>
          <p:nvPr userDrawn="1"/>
        </p:nvCxnSpPr>
        <p:spPr>
          <a:xfrm flipV="1">
            <a:off x="533400" y="1088136"/>
            <a:ext cx="9252000" cy="16764"/>
          </a:xfrm>
          <a:prstGeom prst="line">
            <a:avLst/>
          </a:prstGeom>
          <a:ln w="25400">
            <a:solidFill>
              <a:srgbClr val="8EBD63"/>
            </a:solidFill>
          </a:ln>
        </p:spPr>
        <p:style>
          <a:lnRef idx="1">
            <a:schemeClr val="accent1"/>
          </a:lnRef>
          <a:fillRef idx="0">
            <a:schemeClr val="accent1"/>
          </a:fillRef>
          <a:effectRef idx="0">
            <a:schemeClr val="accent1"/>
          </a:effectRef>
          <a:fontRef idx="minor">
            <a:schemeClr val="tx1"/>
          </a:fontRef>
        </p:style>
      </p:cxnSp>
      <p:sp>
        <p:nvSpPr>
          <p:cNvPr id="14" name="Szöveg helye 13">
            <a:extLst>
              <a:ext uri="{FF2B5EF4-FFF2-40B4-BE49-F238E27FC236}">
                <a16:creationId xmlns:a16="http://schemas.microsoft.com/office/drawing/2014/main" id="{16EDE870-4F98-3A57-A6D8-FDA6267D0B89}"/>
              </a:ext>
            </a:extLst>
          </p:cNvPr>
          <p:cNvSpPr>
            <a:spLocks noGrp="1"/>
          </p:cNvSpPr>
          <p:nvPr>
            <p:ph type="body" sz="quarter" idx="14" hasCustomPrompt="1"/>
          </p:nvPr>
        </p:nvSpPr>
        <p:spPr>
          <a:xfrm>
            <a:off x="8188036" y="1690821"/>
            <a:ext cx="3482756" cy="4349813"/>
          </a:xfrm>
        </p:spPr>
        <p:txBody>
          <a:bodyPr>
            <a:normAutofit/>
          </a:bodyPr>
          <a:lstStyle>
            <a:lvl1pPr>
              <a:defRPr sz="1600">
                <a:solidFill>
                  <a:srgbClr val="3A3838"/>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hu-HU"/>
              <a:t>Text / Explanation of the table</a:t>
            </a:r>
          </a:p>
        </p:txBody>
      </p:sp>
      <p:graphicFrame>
        <p:nvGraphicFramePr>
          <p:cNvPr id="2" name="Táblázat 1">
            <a:extLst>
              <a:ext uri="{FF2B5EF4-FFF2-40B4-BE49-F238E27FC236}">
                <a16:creationId xmlns:a16="http://schemas.microsoft.com/office/drawing/2014/main" id="{BC0C4487-5BC2-BB24-7731-4CAC1877BAFA}"/>
              </a:ext>
            </a:extLst>
          </p:cNvPr>
          <p:cNvGraphicFramePr>
            <a:graphicFrameLocks noGrp="1"/>
          </p:cNvGraphicFramePr>
          <p:nvPr userDrawn="1">
            <p:extLst>
              <p:ext uri="{D42A27DB-BD31-4B8C-83A1-F6EECF244321}">
                <p14:modId xmlns:p14="http://schemas.microsoft.com/office/powerpoint/2010/main" val="582360657"/>
              </p:ext>
            </p:extLst>
          </p:nvPr>
        </p:nvGraphicFramePr>
        <p:xfrm>
          <a:off x="521208" y="1690821"/>
          <a:ext cx="7356366" cy="3815628"/>
        </p:xfrm>
        <a:graphic>
          <a:graphicData uri="http://schemas.openxmlformats.org/drawingml/2006/table">
            <a:tbl>
              <a:tblPr firstRow="1" firstCol="1" bandRow="1">
                <a:tableStyleId>{5C22544A-7EE6-4342-B048-85BDC9FD1C3A}</a:tableStyleId>
              </a:tblPr>
              <a:tblGrid>
                <a:gridCol w="2000319">
                  <a:extLst>
                    <a:ext uri="{9D8B030D-6E8A-4147-A177-3AD203B41FA5}">
                      <a16:colId xmlns:a16="http://schemas.microsoft.com/office/drawing/2014/main" val="1076473647"/>
                    </a:ext>
                  </a:extLst>
                </a:gridCol>
                <a:gridCol w="2903925">
                  <a:extLst>
                    <a:ext uri="{9D8B030D-6E8A-4147-A177-3AD203B41FA5}">
                      <a16:colId xmlns:a16="http://schemas.microsoft.com/office/drawing/2014/main" val="494400407"/>
                    </a:ext>
                  </a:extLst>
                </a:gridCol>
                <a:gridCol w="2452122">
                  <a:extLst>
                    <a:ext uri="{9D8B030D-6E8A-4147-A177-3AD203B41FA5}">
                      <a16:colId xmlns:a16="http://schemas.microsoft.com/office/drawing/2014/main" val="1458887423"/>
                    </a:ext>
                  </a:extLst>
                </a:gridCol>
              </a:tblGrid>
              <a:tr h="953907">
                <a:tc>
                  <a:txBody>
                    <a:bodyPr/>
                    <a:lstStyle/>
                    <a:p>
                      <a:endParaRPr lang="hu-HU"/>
                    </a:p>
                  </a:txBody>
                  <a:tcPr/>
                </a:tc>
                <a:tc>
                  <a:txBody>
                    <a:bodyPr/>
                    <a:lstStyle/>
                    <a:p>
                      <a:endParaRPr lang="hu-HU"/>
                    </a:p>
                  </a:txBody>
                  <a:tcPr/>
                </a:tc>
                <a:tc>
                  <a:txBody>
                    <a:bodyPr/>
                    <a:lstStyle/>
                    <a:p>
                      <a:endParaRPr lang="hu-HU"/>
                    </a:p>
                  </a:txBody>
                  <a:tcPr/>
                </a:tc>
                <a:extLst>
                  <a:ext uri="{0D108BD9-81ED-4DB2-BD59-A6C34878D82A}">
                    <a16:rowId xmlns:a16="http://schemas.microsoft.com/office/drawing/2014/main" val="1184164988"/>
                  </a:ext>
                </a:extLst>
              </a:tr>
              <a:tr h="953907">
                <a:tc>
                  <a:txBody>
                    <a:bodyPr/>
                    <a:lstStyle/>
                    <a:p>
                      <a:endParaRPr lang="hu-HU"/>
                    </a:p>
                  </a:txBody>
                  <a:tcPr/>
                </a:tc>
                <a:tc>
                  <a:txBody>
                    <a:bodyPr/>
                    <a:lstStyle/>
                    <a:p>
                      <a:endParaRPr lang="hu-HU"/>
                    </a:p>
                  </a:txBody>
                  <a:tcPr/>
                </a:tc>
                <a:tc>
                  <a:txBody>
                    <a:bodyPr/>
                    <a:lstStyle/>
                    <a:p>
                      <a:endParaRPr lang="hu-HU"/>
                    </a:p>
                  </a:txBody>
                  <a:tcPr/>
                </a:tc>
                <a:extLst>
                  <a:ext uri="{0D108BD9-81ED-4DB2-BD59-A6C34878D82A}">
                    <a16:rowId xmlns:a16="http://schemas.microsoft.com/office/drawing/2014/main" val="574565254"/>
                  </a:ext>
                </a:extLst>
              </a:tr>
              <a:tr h="953907">
                <a:tc>
                  <a:txBody>
                    <a:bodyPr/>
                    <a:lstStyle/>
                    <a:p>
                      <a:endParaRPr lang="hu-HU"/>
                    </a:p>
                  </a:txBody>
                  <a:tcPr/>
                </a:tc>
                <a:tc>
                  <a:txBody>
                    <a:bodyPr/>
                    <a:lstStyle/>
                    <a:p>
                      <a:endParaRPr lang="hu-HU"/>
                    </a:p>
                  </a:txBody>
                  <a:tcPr/>
                </a:tc>
                <a:tc>
                  <a:txBody>
                    <a:bodyPr/>
                    <a:lstStyle/>
                    <a:p>
                      <a:endParaRPr lang="hu-HU"/>
                    </a:p>
                  </a:txBody>
                  <a:tcPr/>
                </a:tc>
                <a:extLst>
                  <a:ext uri="{0D108BD9-81ED-4DB2-BD59-A6C34878D82A}">
                    <a16:rowId xmlns:a16="http://schemas.microsoft.com/office/drawing/2014/main" val="2201414885"/>
                  </a:ext>
                </a:extLst>
              </a:tr>
              <a:tr h="953907">
                <a:tc>
                  <a:txBody>
                    <a:bodyPr/>
                    <a:lstStyle/>
                    <a:p>
                      <a:endParaRPr lang="hu-HU"/>
                    </a:p>
                  </a:txBody>
                  <a:tcPr/>
                </a:tc>
                <a:tc>
                  <a:txBody>
                    <a:bodyPr/>
                    <a:lstStyle/>
                    <a:p>
                      <a:endParaRPr lang="hu-HU"/>
                    </a:p>
                  </a:txBody>
                  <a:tcPr/>
                </a:tc>
                <a:tc>
                  <a:txBody>
                    <a:bodyPr/>
                    <a:lstStyle/>
                    <a:p>
                      <a:endParaRPr lang="hu-HU"/>
                    </a:p>
                  </a:txBody>
                  <a:tcPr/>
                </a:tc>
                <a:extLst>
                  <a:ext uri="{0D108BD9-81ED-4DB2-BD59-A6C34878D82A}">
                    <a16:rowId xmlns:a16="http://schemas.microsoft.com/office/drawing/2014/main" val="1768684747"/>
                  </a:ext>
                </a:extLst>
              </a:tr>
            </a:tbl>
          </a:graphicData>
        </a:graphic>
      </p:graphicFrame>
      <p:pic>
        <p:nvPicPr>
          <p:cNvPr id="3" name="Imagem 2" descr="Uma imagem com desenho, Animação, Desenho animado, clipart&#10;&#10;Descrição gerada automaticamente">
            <a:extLst>
              <a:ext uri="{FF2B5EF4-FFF2-40B4-BE49-F238E27FC236}">
                <a16:creationId xmlns:a16="http://schemas.microsoft.com/office/drawing/2014/main" id="{07C1B418-FEBE-704E-8E7C-6210FFCC4989}"/>
              </a:ext>
            </a:extLst>
          </p:cNvPr>
          <p:cNvPicPr>
            <a:picLocks noChangeAspect="1"/>
          </p:cNvPicPr>
          <p:nvPr userDrawn="1"/>
        </p:nvPicPr>
        <p:blipFill>
          <a:blip r:embed="rId2"/>
          <a:stretch>
            <a:fillRect/>
          </a:stretch>
        </p:blipFill>
        <p:spPr>
          <a:xfrm>
            <a:off x="10210360" y="105160"/>
            <a:ext cx="1883318" cy="1492290"/>
          </a:xfrm>
          <a:prstGeom prst="rect">
            <a:avLst/>
          </a:prstGeom>
        </p:spPr>
      </p:pic>
    </p:spTree>
    <p:extLst>
      <p:ext uri="{BB962C8B-B14F-4D97-AF65-F5344CB8AC3E}">
        <p14:creationId xmlns:p14="http://schemas.microsoft.com/office/powerpoint/2010/main" val="1631120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Élőláb helye 3">
            <a:extLst>
              <a:ext uri="{FF2B5EF4-FFF2-40B4-BE49-F238E27FC236}">
                <a16:creationId xmlns:a16="http://schemas.microsoft.com/office/drawing/2014/main" id="{3091B530-1262-A10E-4976-7B71AA242D15}"/>
              </a:ext>
            </a:extLst>
          </p:cNvPr>
          <p:cNvSpPr>
            <a:spLocks noGrp="1"/>
          </p:cNvSpPr>
          <p:nvPr>
            <p:ph type="ftr" sz="quarter" idx="11"/>
          </p:nvPr>
        </p:nvSpPr>
        <p:spPr/>
        <p:txBody>
          <a:bodyPr/>
          <a:lstStyle/>
          <a:p>
            <a:pPr rtl="0"/>
            <a:r>
              <a:rPr lang="en-US"/>
              <a:t>Go Green Against Climate Change - 2023-1-RO01-KA220-SCH-000161283 </a:t>
            </a:r>
            <a:endParaRPr lang="hu-HU" dirty="0"/>
          </a:p>
        </p:txBody>
      </p:sp>
      <p:sp>
        <p:nvSpPr>
          <p:cNvPr id="5" name="Dia számának helye 4">
            <a:extLst>
              <a:ext uri="{FF2B5EF4-FFF2-40B4-BE49-F238E27FC236}">
                <a16:creationId xmlns:a16="http://schemas.microsoft.com/office/drawing/2014/main" id="{1F5487D6-A040-8A0F-E1A5-A0CA3EC77354}"/>
              </a:ext>
            </a:extLst>
          </p:cNvPr>
          <p:cNvSpPr>
            <a:spLocks noGrp="1"/>
          </p:cNvSpPr>
          <p:nvPr>
            <p:ph type="sldNum" sz="quarter" idx="12"/>
          </p:nvPr>
        </p:nvSpPr>
        <p:spPr/>
        <p:txBody>
          <a:bodyPr/>
          <a:lstStyle/>
          <a:p>
            <a:pPr rtl="0"/>
            <a:fld id="{9860EDB8-5305-433F-BE41-D7A86D811DB3}" type="slidenum">
              <a:rPr lang="hu-HU" smtClean="0"/>
              <a:pPr rtl="0"/>
              <a:t>‹nº›</a:t>
            </a:fld>
            <a:endParaRPr lang="hu-HU" dirty="0"/>
          </a:p>
        </p:txBody>
      </p:sp>
      <p:sp>
        <p:nvSpPr>
          <p:cNvPr id="9" name="Cím 3">
            <a:extLst>
              <a:ext uri="{FF2B5EF4-FFF2-40B4-BE49-F238E27FC236}">
                <a16:creationId xmlns:a16="http://schemas.microsoft.com/office/drawing/2014/main" id="{0C08723D-A917-F5C9-DFC5-7B61717AF949}"/>
              </a:ext>
            </a:extLst>
          </p:cNvPr>
          <p:cNvSpPr>
            <a:spLocks noGrp="1"/>
          </p:cNvSpPr>
          <p:nvPr>
            <p:ph type="title" hasCustomPrompt="1"/>
          </p:nvPr>
        </p:nvSpPr>
        <p:spPr>
          <a:xfrm>
            <a:off x="521208" y="448056"/>
            <a:ext cx="9429037" cy="640080"/>
          </a:xfrm>
        </p:spPr>
        <p:txBody>
          <a:bodyPr rtlCol="0" anchor="t" anchorCtr="0">
            <a:normAutofit/>
          </a:bodyPr>
          <a:lstStyle>
            <a:lvl1pPr>
              <a:defRPr lang="hu-HU" sz="2800">
                <a:solidFill>
                  <a:schemeClr val="bg2">
                    <a:lumMod val="25000"/>
                  </a:schemeClr>
                </a:solidFill>
                <a:latin typeface="Lato Semibold" panose="020F0502020204030203" pitchFamily="34" charset="0"/>
                <a:ea typeface="Lato Semibold" panose="020F0502020204030203" pitchFamily="34" charset="0"/>
                <a:cs typeface="Lato Semibold" panose="020F0502020204030203" pitchFamily="34" charset="0"/>
              </a:defRPr>
            </a:lvl1pPr>
          </a:lstStyle>
          <a:p>
            <a:pPr rtl="0"/>
            <a:r>
              <a:rPr lang="hu-HU"/>
              <a:t>References</a:t>
            </a:r>
            <a:endParaRPr lang="hu-HU" dirty="0"/>
          </a:p>
        </p:txBody>
      </p:sp>
      <p:cxnSp>
        <p:nvCxnSpPr>
          <p:cNvPr id="10" name="Egyenes összekötő 9">
            <a:extLst>
              <a:ext uri="{FF2B5EF4-FFF2-40B4-BE49-F238E27FC236}">
                <a16:creationId xmlns:a16="http://schemas.microsoft.com/office/drawing/2014/main" id="{5CAA60F2-078A-4A74-0BFD-3FCFB20BE6A7}"/>
              </a:ext>
            </a:extLst>
          </p:cNvPr>
          <p:cNvCxnSpPr>
            <a:cxnSpLocks/>
          </p:cNvCxnSpPr>
          <p:nvPr userDrawn="1"/>
        </p:nvCxnSpPr>
        <p:spPr>
          <a:xfrm flipV="1">
            <a:off x="533400" y="1088136"/>
            <a:ext cx="9432000" cy="16764"/>
          </a:xfrm>
          <a:prstGeom prst="line">
            <a:avLst/>
          </a:prstGeom>
          <a:ln w="25400">
            <a:solidFill>
              <a:srgbClr val="8EBD63"/>
            </a:solidFill>
          </a:ln>
        </p:spPr>
        <p:style>
          <a:lnRef idx="1">
            <a:schemeClr val="accent1"/>
          </a:lnRef>
          <a:fillRef idx="0">
            <a:schemeClr val="accent1"/>
          </a:fillRef>
          <a:effectRef idx="0">
            <a:schemeClr val="accent1"/>
          </a:effectRef>
          <a:fontRef idx="minor">
            <a:schemeClr val="tx1"/>
          </a:fontRef>
        </p:style>
      </p:cxnSp>
      <p:sp>
        <p:nvSpPr>
          <p:cNvPr id="14" name="Szöveg helye 13">
            <a:extLst>
              <a:ext uri="{FF2B5EF4-FFF2-40B4-BE49-F238E27FC236}">
                <a16:creationId xmlns:a16="http://schemas.microsoft.com/office/drawing/2014/main" id="{16EDE870-4F98-3A57-A6D8-FDA6267D0B89}"/>
              </a:ext>
            </a:extLst>
          </p:cNvPr>
          <p:cNvSpPr>
            <a:spLocks noGrp="1"/>
          </p:cNvSpPr>
          <p:nvPr>
            <p:ph type="body" sz="quarter" idx="14" hasCustomPrompt="1"/>
          </p:nvPr>
        </p:nvSpPr>
        <p:spPr>
          <a:xfrm>
            <a:off x="543474" y="1728216"/>
            <a:ext cx="11109030" cy="4357468"/>
          </a:xfrm>
        </p:spPr>
        <p:txBody>
          <a:bodyPr>
            <a:normAutofit/>
          </a:bodyPr>
          <a:lstStyle>
            <a:lvl1pPr marL="285750" indent="-285750">
              <a:buClr>
                <a:srgbClr val="F5C342"/>
              </a:buClr>
              <a:buFont typeface="Arial" panose="020B0604020202020204" pitchFamily="34" charset="0"/>
              <a:buChar char="•"/>
              <a:defRPr sz="1600">
                <a:solidFill>
                  <a:srgbClr val="3A3838"/>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hu-HU"/>
              <a:t>Slide X:</a:t>
            </a:r>
          </a:p>
        </p:txBody>
      </p:sp>
      <p:pic>
        <p:nvPicPr>
          <p:cNvPr id="2" name="Imagem 1" descr="Uma imagem com desenho, Animação, Desenho animado, clipart&#10;&#10;Descrição gerada automaticamente">
            <a:extLst>
              <a:ext uri="{FF2B5EF4-FFF2-40B4-BE49-F238E27FC236}">
                <a16:creationId xmlns:a16="http://schemas.microsoft.com/office/drawing/2014/main" id="{46382579-3BF6-8834-A44D-C9255960CABB}"/>
              </a:ext>
            </a:extLst>
          </p:cNvPr>
          <p:cNvPicPr>
            <a:picLocks noChangeAspect="1"/>
          </p:cNvPicPr>
          <p:nvPr userDrawn="1"/>
        </p:nvPicPr>
        <p:blipFill>
          <a:blip r:embed="rId2"/>
          <a:stretch>
            <a:fillRect/>
          </a:stretch>
        </p:blipFill>
        <p:spPr>
          <a:xfrm>
            <a:off x="10210360" y="105160"/>
            <a:ext cx="1883318" cy="1492290"/>
          </a:xfrm>
          <a:prstGeom prst="rect">
            <a:avLst/>
          </a:prstGeom>
        </p:spPr>
      </p:pic>
    </p:spTree>
    <p:extLst>
      <p:ext uri="{BB962C8B-B14F-4D97-AF65-F5344CB8AC3E}">
        <p14:creationId xmlns:p14="http://schemas.microsoft.com/office/powerpoint/2010/main" val="4135389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521207" y="448056"/>
            <a:ext cx="9966683" cy="640080"/>
          </a:xfrm>
          <a:prstGeom prst="rect">
            <a:avLst/>
          </a:prstGeom>
        </p:spPr>
        <p:txBody>
          <a:bodyPr vert="horz" lIns="91440" tIns="45720" rIns="91440" bIns="45720" rtlCol="0" anchor="b" anchorCtr="0">
            <a:normAutofit/>
          </a:bodyPr>
          <a:lstStyle>
            <a:defPPr>
              <a:defRPr lang="hu-HU"/>
            </a:defPPr>
          </a:lstStyle>
          <a:p>
            <a:pPr rtl="0"/>
            <a:r>
              <a:rPr lang="en-US" dirty="0"/>
              <a:t>Click to edit the style of the sample title</a:t>
            </a:r>
            <a:endParaRPr lang="hu-HU" dirty="0"/>
          </a:p>
        </p:txBody>
      </p:sp>
      <p:sp>
        <p:nvSpPr>
          <p:cNvPr id="3" name="Szöveg helye 2"/>
          <p:cNvSpPr>
            <a:spLocks noGrp="1"/>
          </p:cNvSpPr>
          <p:nvPr>
            <p:ph type="body" idx="1"/>
          </p:nvPr>
        </p:nvSpPr>
        <p:spPr>
          <a:xfrm>
            <a:off x="539496" y="1435608"/>
            <a:ext cx="5114052" cy="3977640"/>
          </a:xfrm>
          <a:prstGeom prst="rect">
            <a:avLst/>
          </a:prstGeom>
        </p:spPr>
        <p:txBody>
          <a:bodyPr vert="horz" lIns="91440" tIns="45720" rIns="91440" bIns="45720" rtlCol="0">
            <a:normAutofit/>
          </a:bodyPr>
          <a:lstStyle>
            <a:defPPr>
              <a:defRPr lang="hu-HU"/>
            </a:defPPr>
          </a:lstStyle>
          <a:p>
            <a:pPr lvl="0" rtl="0"/>
            <a:r>
              <a:rPr lang="en-US" dirty="0"/>
              <a:t>Editing sample text</a:t>
            </a:r>
          </a:p>
          <a:p>
            <a:pPr lvl="0" rtl="0"/>
            <a:r>
              <a:rPr lang="en-US" dirty="0"/>
              <a:t>	Second level</a:t>
            </a:r>
          </a:p>
          <a:p>
            <a:pPr lvl="0" rtl="0"/>
            <a:r>
              <a:rPr lang="en-US" dirty="0"/>
              <a:t>		Third level</a:t>
            </a:r>
          </a:p>
          <a:p>
            <a:pPr lvl="0" rtl="0"/>
            <a:r>
              <a:rPr lang="en-US" dirty="0"/>
              <a:t>			Fourth level</a:t>
            </a:r>
          </a:p>
          <a:p>
            <a:pPr lvl="0" rtl="0"/>
            <a:r>
              <a:rPr lang="en-US" dirty="0"/>
              <a:t>				Fifth level</a:t>
            </a:r>
            <a:endParaRPr lang="hu-HU" dirty="0"/>
          </a:p>
        </p:txBody>
      </p:sp>
      <p:sp>
        <p:nvSpPr>
          <p:cNvPr id="5" name="Élőláb helye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lang="hu-HU" sz="1200" baseline="0">
                <a:solidFill>
                  <a:schemeClr val="tx1">
                    <a:lumMod val="65000"/>
                    <a:lumOff val="35000"/>
                  </a:schemeClr>
                </a:solidFill>
              </a:defRPr>
            </a:lvl1pPr>
          </a:lstStyle>
          <a:p>
            <a:pPr rtl="0"/>
            <a:r>
              <a:rPr lang="en-US"/>
              <a:t>Go Green Against Climate Change - 2023-1-RO01-KA220-SCH-000161283 </a:t>
            </a:r>
            <a:endParaRPr lang="hu-HU" dirty="0"/>
          </a:p>
        </p:txBody>
      </p:sp>
      <p:sp>
        <p:nvSpPr>
          <p:cNvPr id="6" name="Dia számának helye 5"/>
          <p:cNvSpPr>
            <a:spLocks noGrp="1"/>
          </p:cNvSpPr>
          <p:nvPr>
            <p:ph type="sldNum" sz="quarter" idx="4"/>
          </p:nvPr>
        </p:nvSpPr>
        <p:spPr>
          <a:xfrm>
            <a:off x="8375904" y="6203952"/>
            <a:ext cx="3276600" cy="365125"/>
          </a:xfrm>
          <a:prstGeom prst="rect">
            <a:avLst/>
          </a:prstGeom>
        </p:spPr>
        <p:txBody>
          <a:bodyPr vert="horz" lIns="91440" tIns="45720" rIns="91440" bIns="45720" rtlCol="0" anchor="ctr"/>
          <a:lstStyle>
            <a:lvl1pPr algn="r">
              <a:defRPr lang="hu-HU" sz="1200" baseline="0">
                <a:solidFill>
                  <a:schemeClr val="tx1">
                    <a:lumMod val="65000"/>
                    <a:lumOff val="35000"/>
                  </a:schemeClr>
                </a:solidFill>
              </a:defRPr>
            </a:lvl1pPr>
          </a:lstStyle>
          <a:p>
            <a:pPr rtl="0"/>
            <a:fld id="{9860EDB8-5305-433F-BE41-D7A86D811DB3}" type="slidenum">
              <a:rPr lang="hu-HU" smtClean="0"/>
              <a:pPr rtl="0"/>
              <a:t>‹nº›</a:t>
            </a:fld>
            <a:endParaRPr lang="hu-HU" dirty="0"/>
          </a:p>
        </p:txBody>
      </p: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65" r:id="rId3"/>
    <p:sldLayoutId id="2147483662" r:id="rId4"/>
    <p:sldLayoutId id="2147483667" r:id="rId5"/>
    <p:sldLayoutId id="2147483663" r:id="rId6"/>
    <p:sldLayoutId id="2147483664" r:id="rId7"/>
    <p:sldLayoutId id="2147483666" r:id="rId8"/>
    <p:sldLayoutId id="2147483669" r:id="rId9"/>
    <p:sldLayoutId id="2147483670"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Lst>
  <p:hf hdr="0" dt="0"/>
  <p:txStyles>
    <p:titleStyle>
      <a:lvl1pPr algn="l" defTabSz="914400" rtl="0" eaLnBrk="1" latinLnBrk="0" hangingPunct="1">
        <a:spcBef>
          <a:spcPct val="0"/>
        </a:spcBef>
        <a:buNone/>
        <a:defRPr lang="hu-HU" sz="2800" kern="1200">
          <a:solidFill>
            <a:schemeClr val="tx1"/>
          </a:solidFill>
          <a:latin typeface="Lato Semibold" panose="020F0502020204030203" pitchFamily="34" charset="0"/>
          <a:ea typeface="Lato Semibold" panose="020F0502020204030203" pitchFamily="34" charset="0"/>
          <a:cs typeface="Lato Semibold" panose="020F0502020204030203" pitchFamily="34" charset="0"/>
        </a:defRPr>
      </a:lvl1pPr>
    </p:titleStyle>
    <p:bodyStyle>
      <a:lvl1pPr marL="0" indent="0" algn="l" defTabSz="914400" rtl="0" eaLnBrk="1" latinLnBrk="0" hangingPunct="1">
        <a:lnSpc>
          <a:spcPct val="150000"/>
        </a:lnSpc>
        <a:spcBef>
          <a:spcPts val="1000"/>
        </a:spcBef>
        <a:spcAft>
          <a:spcPts val="1200"/>
        </a:spcAft>
        <a:buFontTx/>
        <a:buNone/>
        <a:defRPr lang="hu-HU" sz="1200" kern="1200" dirty="0">
          <a:solidFill>
            <a:schemeClr val="tx1"/>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hu-HU" sz="1200" kern="1200" dirty="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hu-HU" sz="12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hu-HU" sz="12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hu-HU"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hu-HU"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hu-HU"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hu-HU"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lang="hu-HU" sz="1200" kern="1200">
          <a:solidFill>
            <a:schemeClr val="tx1"/>
          </a:solidFill>
          <a:latin typeface="+mn-lt"/>
          <a:ea typeface="+mn-ea"/>
          <a:cs typeface="+mn-cs"/>
        </a:defRPr>
      </a:lvl9pPr>
    </p:bodyStyle>
    <p:otherStyle>
      <a:defPPr>
        <a:defRPr lang="hu-HU"/>
      </a:defPPr>
      <a:lvl1pPr marL="0" algn="l" defTabSz="914400" rtl="0" eaLnBrk="1" latinLnBrk="0" hangingPunct="1">
        <a:defRPr lang="hu-HU" sz="1800" kern="1200">
          <a:solidFill>
            <a:schemeClr val="tx1"/>
          </a:solidFill>
          <a:latin typeface="+mn-lt"/>
          <a:ea typeface="+mn-ea"/>
          <a:cs typeface="+mn-cs"/>
        </a:defRPr>
      </a:lvl1pPr>
      <a:lvl2pPr marL="457200" algn="l" defTabSz="914400" rtl="0" eaLnBrk="1" latinLnBrk="0" hangingPunct="1">
        <a:defRPr lang="hu-HU" sz="1800" kern="1200">
          <a:solidFill>
            <a:schemeClr val="tx1"/>
          </a:solidFill>
          <a:latin typeface="+mn-lt"/>
          <a:ea typeface="+mn-ea"/>
          <a:cs typeface="+mn-cs"/>
        </a:defRPr>
      </a:lvl2pPr>
      <a:lvl3pPr marL="914400" algn="l" defTabSz="914400" rtl="0" eaLnBrk="1" latinLnBrk="0" hangingPunct="1">
        <a:defRPr lang="hu-HU" sz="1800" kern="1200">
          <a:solidFill>
            <a:schemeClr val="tx1"/>
          </a:solidFill>
          <a:latin typeface="+mn-lt"/>
          <a:ea typeface="+mn-ea"/>
          <a:cs typeface="+mn-cs"/>
        </a:defRPr>
      </a:lvl3pPr>
      <a:lvl4pPr marL="1371600" algn="l" defTabSz="914400" rtl="0" eaLnBrk="1" latinLnBrk="0" hangingPunct="1">
        <a:defRPr lang="hu-HU" sz="1800" kern="1200">
          <a:solidFill>
            <a:schemeClr val="tx1"/>
          </a:solidFill>
          <a:latin typeface="+mn-lt"/>
          <a:ea typeface="+mn-ea"/>
          <a:cs typeface="+mn-cs"/>
        </a:defRPr>
      </a:lvl4pPr>
      <a:lvl5pPr marL="1828800" algn="l" defTabSz="914400" rtl="0" eaLnBrk="1" latinLnBrk="0" hangingPunct="1">
        <a:defRPr lang="hu-HU" sz="1800" kern="1200">
          <a:solidFill>
            <a:schemeClr val="tx1"/>
          </a:solidFill>
          <a:latin typeface="+mn-lt"/>
          <a:ea typeface="+mn-ea"/>
          <a:cs typeface="+mn-cs"/>
        </a:defRPr>
      </a:lvl5pPr>
      <a:lvl6pPr marL="2286000" algn="l" defTabSz="914400" rtl="0" eaLnBrk="1" latinLnBrk="0" hangingPunct="1">
        <a:defRPr lang="hu-HU" sz="1800" kern="1200">
          <a:solidFill>
            <a:schemeClr val="tx1"/>
          </a:solidFill>
          <a:latin typeface="+mn-lt"/>
          <a:ea typeface="+mn-ea"/>
          <a:cs typeface="+mn-cs"/>
        </a:defRPr>
      </a:lvl6pPr>
      <a:lvl7pPr marL="2743200" algn="l" defTabSz="914400" rtl="0" eaLnBrk="1" latinLnBrk="0" hangingPunct="1">
        <a:defRPr lang="hu-HU" sz="1800" kern="1200">
          <a:solidFill>
            <a:schemeClr val="tx1"/>
          </a:solidFill>
          <a:latin typeface="+mn-lt"/>
          <a:ea typeface="+mn-ea"/>
          <a:cs typeface="+mn-cs"/>
        </a:defRPr>
      </a:lvl7pPr>
      <a:lvl8pPr marL="3200400" algn="l" defTabSz="914400" rtl="0" eaLnBrk="1" latinLnBrk="0" hangingPunct="1">
        <a:defRPr lang="hu-HU" sz="1800" kern="1200">
          <a:solidFill>
            <a:schemeClr val="tx1"/>
          </a:solidFill>
          <a:latin typeface="+mn-lt"/>
          <a:ea typeface="+mn-ea"/>
          <a:cs typeface="+mn-cs"/>
        </a:defRPr>
      </a:lvl8pPr>
      <a:lvl9pPr marL="3657600" algn="l" defTabSz="914400" rtl="0" eaLnBrk="1" latinLnBrk="0" hangingPunct="1">
        <a:defRPr lang="hu-HU"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jpg"/><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jp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hyperlink" Target="https://docs.google.com/forms/d/1AiKYJgBxecWhntTP8KzWYyGiPV6wyzi1cKu21l4SrEw/viewform?edit_requested=true"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4760E-1B6B-B761-C0BC-1F102590A75D}"/>
            </a:ext>
          </a:extLst>
        </p:cNvPr>
        <p:cNvGrpSpPr/>
        <p:nvPr/>
      </p:nvGrpSpPr>
      <p:grpSpPr>
        <a:xfrm>
          <a:off x="0" y="0"/>
          <a:ext cx="0" cy="0"/>
          <a:chOff x="0" y="0"/>
          <a:chExt cx="0" cy="0"/>
        </a:xfrm>
      </p:grpSpPr>
      <p:sp>
        <p:nvSpPr>
          <p:cNvPr id="5" name="Dia számának helye 4">
            <a:extLst>
              <a:ext uri="{FF2B5EF4-FFF2-40B4-BE49-F238E27FC236}">
                <a16:creationId xmlns:a16="http://schemas.microsoft.com/office/drawing/2014/main" id="{F08DEB29-46E6-0B55-F7A5-EC965FB6EEE0}"/>
              </a:ext>
            </a:extLst>
          </p:cNvPr>
          <p:cNvSpPr>
            <a:spLocks noGrp="1"/>
          </p:cNvSpPr>
          <p:nvPr>
            <p:ph type="sldNum" sz="quarter" idx="4"/>
          </p:nvPr>
        </p:nvSpPr>
        <p:spPr>
          <a:xfrm>
            <a:off x="8371926" y="6292440"/>
            <a:ext cx="3276600" cy="365125"/>
          </a:xfrm>
        </p:spPr>
        <p:txBody>
          <a:bodyPr vert="horz" lIns="91440" tIns="45720" rIns="91440" bIns="45720" rtlCol="0" anchor="ctr">
            <a:normAutofit/>
          </a:bodyPr>
          <a:lstStyle/>
          <a:p>
            <a:pPr>
              <a:spcAft>
                <a:spcPts val="600"/>
              </a:spcAft>
            </a:pPr>
            <a:fld id="{9860EDB8-5305-433F-BE41-D7A86D811DB3}" type="slidenum">
              <a:rPr lang="hu-HU" smtClean="0"/>
              <a:pPr>
                <a:spcAft>
                  <a:spcPts val="600"/>
                </a:spcAft>
              </a:pPr>
              <a:t>1</a:t>
            </a:fld>
            <a:endParaRPr lang="hu-HU"/>
          </a:p>
        </p:txBody>
      </p:sp>
      <p:sp>
        <p:nvSpPr>
          <p:cNvPr id="2" name="Cím 1">
            <a:extLst>
              <a:ext uri="{FF2B5EF4-FFF2-40B4-BE49-F238E27FC236}">
                <a16:creationId xmlns:a16="http://schemas.microsoft.com/office/drawing/2014/main" id="{226F979B-E751-3ABD-4F6F-68007AA4F70F}"/>
              </a:ext>
            </a:extLst>
          </p:cNvPr>
          <p:cNvSpPr>
            <a:spLocks noGrp="1"/>
          </p:cNvSpPr>
          <p:nvPr>
            <p:ph type="title"/>
          </p:nvPr>
        </p:nvSpPr>
        <p:spPr>
          <a:xfrm>
            <a:off x="548371" y="1421658"/>
            <a:ext cx="9215061" cy="1172400"/>
          </a:xfrm>
        </p:spPr>
        <p:txBody>
          <a:bodyPr vert="horz" lIns="91440" tIns="45720" rIns="91440" bIns="45720" rtlCol="0" anchor="t" anchorCtr="0">
            <a:noAutofit/>
          </a:bodyPr>
          <a:lstStyle/>
          <a:p>
            <a:pPr marL="0" indent="0"/>
            <a:r>
              <a:rPr lang="en-US" sz="4200" b="1" kern="1200" dirty="0">
                <a:latin typeface="Petrona Bold"/>
              </a:rPr>
              <a:t>Pollution, Waste Management, and Recycling: Challenges and Solutions for a Sustainable Future</a:t>
            </a:r>
            <a:endParaRPr lang="hu-HU" sz="4200" kern="1200" dirty="0">
              <a:latin typeface="Petrona Bold"/>
            </a:endParaRPr>
          </a:p>
        </p:txBody>
      </p:sp>
      <p:sp>
        <p:nvSpPr>
          <p:cNvPr id="4" name="Élőláb helye 3">
            <a:extLst>
              <a:ext uri="{FF2B5EF4-FFF2-40B4-BE49-F238E27FC236}">
                <a16:creationId xmlns:a16="http://schemas.microsoft.com/office/drawing/2014/main" id="{55C59F73-684A-BD5A-F55B-BD8808161154}"/>
              </a:ext>
            </a:extLst>
          </p:cNvPr>
          <p:cNvSpPr>
            <a:spLocks noGrp="1"/>
          </p:cNvSpPr>
          <p:nvPr>
            <p:ph type="ftr" sz="quarter" idx="3"/>
          </p:nvPr>
        </p:nvSpPr>
        <p:spPr>
          <a:xfrm>
            <a:off x="4648200" y="6292440"/>
            <a:ext cx="2895600" cy="365125"/>
          </a:xfrm>
        </p:spPr>
        <p:txBody>
          <a:bodyPr vert="horz" lIns="91440" tIns="45720" rIns="91440" bIns="45720" rtlCol="0" anchor="ctr">
            <a:normAutofit/>
          </a:bodyPr>
          <a:lstStyle/>
          <a:p>
            <a:pPr>
              <a:lnSpc>
                <a:spcPct val="90000"/>
              </a:lnSpc>
              <a:spcAft>
                <a:spcPts val="600"/>
              </a:spcAft>
            </a:pPr>
            <a:r>
              <a:rPr lang="en-US" sz="900"/>
              <a:t>Go Green Against Climate Change - 2023-1-RO01-KA220-SCH-000161283 </a:t>
            </a:r>
            <a:endParaRPr lang="hu-HU" sz="900"/>
          </a:p>
        </p:txBody>
      </p:sp>
      <p:pic>
        <p:nvPicPr>
          <p:cNvPr id="9" name="Immagine 8">
            <a:extLst>
              <a:ext uri="{FF2B5EF4-FFF2-40B4-BE49-F238E27FC236}">
                <a16:creationId xmlns:a16="http://schemas.microsoft.com/office/drawing/2014/main" id="{30A353FC-68EA-675E-F55A-D7A548FFC29B}"/>
              </a:ext>
            </a:extLst>
          </p:cNvPr>
          <p:cNvPicPr>
            <a:picLocks noChangeAspect="1"/>
          </p:cNvPicPr>
          <p:nvPr/>
        </p:nvPicPr>
        <p:blipFill>
          <a:blip r:embed="rId2"/>
          <a:stretch>
            <a:fillRect/>
          </a:stretch>
        </p:blipFill>
        <p:spPr>
          <a:xfrm>
            <a:off x="548371" y="128548"/>
            <a:ext cx="2778992" cy="803339"/>
          </a:xfrm>
          <a:prstGeom prst="rect">
            <a:avLst/>
          </a:prstGeom>
        </p:spPr>
      </p:pic>
      <p:pic>
        <p:nvPicPr>
          <p:cNvPr id="10" name="Immagine 9">
            <a:extLst>
              <a:ext uri="{FF2B5EF4-FFF2-40B4-BE49-F238E27FC236}">
                <a16:creationId xmlns:a16="http://schemas.microsoft.com/office/drawing/2014/main" id="{3A2311F1-D09A-AC6F-01B6-C8C510078FCF}"/>
              </a:ext>
            </a:extLst>
          </p:cNvPr>
          <p:cNvPicPr>
            <a:picLocks noChangeAspect="1"/>
          </p:cNvPicPr>
          <p:nvPr/>
        </p:nvPicPr>
        <p:blipFill>
          <a:blip r:embed="rId3"/>
          <a:stretch>
            <a:fillRect/>
          </a:stretch>
        </p:blipFill>
        <p:spPr>
          <a:xfrm>
            <a:off x="5593174" y="3083829"/>
            <a:ext cx="4170258" cy="2785301"/>
          </a:xfrm>
          <a:prstGeom prst="rect">
            <a:avLst/>
          </a:prstGeom>
        </p:spPr>
      </p:pic>
      <p:pic>
        <p:nvPicPr>
          <p:cNvPr id="3" name="Kép 7" descr="A képen képernyőkép, Betűtípus, Acélkék, Majorelle kék látható&#10;&#10;Automatikusan generált leírás">
            <a:extLst>
              <a:ext uri="{FF2B5EF4-FFF2-40B4-BE49-F238E27FC236}">
                <a16:creationId xmlns:a16="http://schemas.microsoft.com/office/drawing/2014/main" id="{E530A97F-DA12-7700-7990-69DA57A7D1F8}"/>
              </a:ext>
            </a:extLst>
          </p:cNvPr>
          <p:cNvPicPr>
            <a:picLocks noChangeAspect="1"/>
          </p:cNvPicPr>
          <p:nvPr/>
        </p:nvPicPr>
        <p:blipFill>
          <a:blip r:embed="rId4"/>
          <a:stretch>
            <a:fillRect/>
          </a:stretch>
        </p:blipFill>
        <p:spPr>
          <a:xfrm>
            <a:off x="3991065" y="79482"/>
            <a:ext cx="4229368" cy="943625"/>
          </a:xfrm>
          <a:prstGeom prst="rect">
            <a:avLst/>
          </a:prstGeom>
        </p:spPr>
      </p:pic>
    </p:spTree>
    <p:extLst>
      <p:ext uri="{BB962C8B-B14F-4D97-AF65-F5344CB8AC3E}">
        <p14:creationId xmlns:p14="http://schemas.microsoft.com/office/powerpoint/2010/main" val="3617947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Élőláb helye 1">
            <a:extLst>
              <a:ext uri="{FF2B5EF4-FFF2-40B4-BE49-F238E27FC236}">
                <a16:creationId xmlns:a16="http://schemas.microsoft.com/office/drawing/2014/main" id="{C1BAD20A-A041-A2CD-36C3-5E007B2B93C7}"/>
              </a:ext>
            </a:extLst>
          </p:cNvPr>
          <p:cNvSpPr>
            <a:spLocks noGrp="1"/>
          </p:cNvSpPr>
          <p:nvPr>
            <p:ph type="ftr" sz="quarter" idx="11"/>
          </p:nvPr>
        </p:nvSpPr>
        <p:spPr>
          <a:xfrm>
            <a:off x="4648200" y="6423875"/>
            <a:ext cx="2895600" cy="365125"/>
          </a:xfrm>
        </p:spPr>
        <p:txBody>
          <a:bodyPr/>
          <a:lstStyle/>
          <a:p>
            <a:pPr rtl="0"/>
            <a:r>
              <a:rPr lang="en-US"/>
              <a:t>Go Green Against Climate Change - 2023-1-RO01-KA220-SCH-000161283 </a:t>
            </a:r>
            <a:endParaRPr lang="hu-HU" dirty="0"/>
          </a:p>
        </p:txBody>
      </p:sp>
      <p:sp>
        <p:nvSpPr>
          <p:cNvPr id="3" name="Dia számának helye 2">
            <a:extLst>
              <a:ext uri="{FF2B5EF4-FFF2-40B4-BE49-F238E27FC236}">
                <a16:creationId xmlns:a16="http://schemas.microsoft.com/office/drawing/2014/main" id="{5081B1B3-1AA0-17C9-1816-C1938242736A}"/>
              </a:ext>
            </a:extLst>
          </p:cNvPr>
          <p:cNvSpPr>
            <a:spLocks noGrp="1"/>
          </p:cNvSpPr>
          <p:nvPr>
            <p:ph type="sldNum" sz="quarter" idx="12"/>
          </p:nvPr>
        </p:nvSpPr>
        <p:spPr>
          <a:xfrm>
            <a:off x="6208008" y="5338367"/>
            <a:ext cx="2874913" cy="316309"/>
          </a:xfrm>
        </p:spPr>
        <p:txBody>
          <a:bodyPr/>
          <a:lstStyle/>
          <a:p>
            <a:pPr rtl="0"/>
            <a:fld id="{9860EDB8-5305-433F-BE41-D7A86D811DB3}" type="slidenum">
              <a:rPr lang="hu-HU" smtClean="0"/>
              <a:pPr rtl="0"/>
              <a:t>10</a:t>
            </a:fld>
            <a:endParaRPr lang="hu-HU" dirty="0"/>
          </a:p>
        </p:txBody>
      </p:sp>
      <p:pic>
        <p:nvPicPr>
          <p:cNvPr id="6" name="Image 0" descr="preencoded.png">
            <a:extLst>
              <a:ext uri="{FF2B5EF4-FFF2-40B4-BE49-F238E27FC236}">
                <a16:creationId xmlns:a16="http://schemas.microsoft.com/office/drawing/2014/main" id="{F240C05E-8B76-A24F-9704-87E32F1F04EC}"/>
              </a:ext>
            </a:extLst>
          </p:cNvPr>
          <p:cNvPicPr>
            <a:picLocks noChangeAspect="1"/>
          </p:cNvPicPr>
          <p:nvPr/>
        </p:nvPicPr>
        <p:blipFill>
          <a:blip r:embed="rId2"/>
          <a:stretch>
            <a:fillRect/>
          </a:stretch>
        </p:blipFill>
        <p:spPr>
          <a:xfrm>
            <a:off x="357659" y="1286360"/>
            <a:ext cx="3494120" cy="5241179"/>
          </a:xfrm>
          <a:prstGeom prst="rect">
            <a:avLst/>
          </a:prstGeom>
        </p:spPr>
      </p:pic>
      <p:sp>
        <p:nvSpPr>
          <p:cNvPr id="7" name="Text 0">
            <a:extLst>
              <a:ext uri="{FF2B5EF4-FFF2-40B4-BE49-F238E27FC236}">
                <a16:creationId xmlns:a16="http://schemas.microsoft.com/office/drawing/2014/main" id="{0AC37308-C3CF-C465-31C3-E726D595D842}"/>
              </a:ext>
            </a:extLst>
          </p:cNvPr>
          <p:cNvSpPr/>
          <p:nvPr/>
        </p:nvSpPr>
        <p:spPr>
          <a:xfrm>
            <a:off x="521208" y="306796"/>
            <a:ext cx="7529751" cy="688777"/>
          </a:xfrm>
          <a:prstGeom prst="rect">
            <a:avLst/>
          </a:prstGeom>
          <a:noFill/>
          <a:ln/>
        </p:spPr>
        <p:txBody>
          <a:bodyPr wrap="none" lIns="0" tIns="0" rIns="0" bIns="0" rtlCol="0" anchor="t"/>
          <a:lstStyle/>
          <a:p>
            <a:pPr marL="0" indent="0">
              <a:lnSpc>
                <a:spcPts val="5400"/>
              </a:lnSpc>
              <a:buNone/>
            </a:pPr>
            <a:r>
              <a:rPr lang="en-US" sz="4300" b="1" dirty="0">
                <a:solidFill>
                  <a:srgbClr val="000000"/>
                </a:solidFill>
                <a:latin typeface="Petrona Bold" pitchFamily="34" charset="0"/>
                <a:ea typeface="Petrona Bold" pitchFamily="34" charset="-122"/>
                <a:cs typeface="Petrona Bold" pitchFamily="34" charset="-120"/>
              </a:rPr>
              <a:t>Global and Local Case Studies</a:t>
            </a:r>
            <a:endParaRPr lang="en-US" sz="4300" dirty="0"/>
          </a:p>
        </p:txBody>
      </p:sp>
      <p:sp>
        <p:nvSpPr>
          <p:cNvPr id="8" name="Shape 1">
            <a:extLst>
              <a:ext uri="{FF2B5EF4-FFF2-40B4-BE49-F238E27FC236}">
                <a16:creationId xmlns:a16="http://schemas.microsoft.com/office/drawing/2014/main" id="{4C48066D-B6FE-6441-2EF7-D897144A9C50}"/>
              </a:ext>
            </a:extLst>
          </p:cNvPr>
          <p:cNvSpPr/>
          <p:nvPr/>
        </p:nvSpPr>
        <p:spPr>
          <a:xfrm>
            <a:off x="4109010" y="1736201"/>
            <a:ext cx="3274914" cy="2536831"/>
          </a:xfrm>
          <a:prstGeom prst="roundRect">
            <a:avLst>
              <a:gd name="adj" fmla="val 3011"/>
            </a:avLst>
          </a:prstGeom>
          <a:solidFill>
            <a:srgbClr val="CCEEFF"/>
          </a:solidFill>
          <a:ln w="7620">
            <a:solidFill>
              <a:srgbClr val="B2D4E5"/>
            </a:solidFill>
            <a:prstDash val="solid"/>
          </a:ln>
        </p:spPr>
        <p:txBody>
          <a:bodyPr/>
          <a:lstStyle/>
          <a:p>
            <a:endParaRPr lang="it-IT"/>
          </a:p>
        </p:txBody>
      </p:sp>
      <p:sp>
        <p:nvSpPr>
          <p:cNvPr id="9" name="Text 2">
            <a:extLst>
              <a:ext uri="{FF2B5EF4-FFF2-40B4-BE49-F238E27FC236}">
                <a16:creationId xmlns:a16="http://schemas.microsoft.com/office/drawing/2014/main" id="{822BA3EA-ECC9-5F98-163C-7D331749C173}"/>
              </a:ext>
            </a:extLst>
          </p:cNvPr>
          <p:cNvSpPr/>
          <p:nvPr/>
        </p:nvSpPr>
        <p:spPr>
          <a:xfrm>
            <a:off x="4273203" y="1735315"/>
            <a:ext cx="2893194" cy="596586"/>
          </a:xfrm>
          <a:prstGeom prst="rect">
            <a:avLst/>
          </a:prstGeom>
          <a:noFill/>
          <a:ln/>
        </p:spPr>
        <p:txBody>
          <a:bodyPr wrap="square" lIns="0" tIns="0" rIns="0" bIns="0" rtlCol="0" anchor="t"/>
          <a:lstStyle/>
          <a:p>
            <a:pPr marL="0" indent="0">
              <a:lnSpc>
                <a:spcPts val="2700"/>
              </a:lnSpc>
              <a:buNone/>
            </a:pPr>
            <a:r>
              <a:rPr lang="en-US" sz="2150" b="1" dirty="0">
                <a:solidFill>
                  <a:srgbClr val="272525"/>
                </a:solidFill>
                <a:latin typeface="Petrona Bold" pitchFamily="34" charset="0"/>
                <a:ea typeface="Petrona Bold" pitchFamily="34" charset="-122"/>
                <a:cs typeface="Petrona Bold" pitchFamily="34" charset="-120"/>
              </a:rPr>
              <a:t>Great Pacific Garbage Patch</a:t>
            </a:r>
            <a:endParaRPr lang="en-US" sz="2150" dirty="0"/>
          </a:p>
        </p:txBody>
      </p:sp>
      <p:sp>
        <p:nvSpPr>
          <p:cNvPr id="10" name="Text 3">
            <a:extLst>
              <a:ext uri="{FF2B5EF4-FFF2-40B4-BE49-F238E27FC236}">
                <a16:creationId xmlns:a16="http://schemas.microsoft.com/office/drawing/2014/main" id="{597D9907-FB68-FAE9-F7BA-E0F37626A207}"/>
              </a:ext>
            </a:extLst>
          </p:cNvPr>
          <p:cNvSpPr/>
          <p:nvPr/>
        </p:nvSpPr>
        <p:spPr>
          <a:xfrm>
            <a:off x="4273203" y="2556284"/>
            <a:ext cx="2893194" cy="1163466"/>
          </a:xfrm>
          <a:prstGeom prst="rect">
            <a:avLst/>
          </a:prstGeom>
          <a:noFill/>
          <a:ln/>
        </p:spPr>
        <p:txBody>
          <a:bodyPr wrap="square" lIns="0" tIns="0" rIns="0" bIns="0" rtlCol="0" anchor="t"/>
          <a:lstStyle/>
          <a:p>
            <a:pPr marL="0" indent="0">
              <a:lnSpc>
                <a:spcPts val="2600"/>
              </a:lnSpc>
              <a:buNone/>
            </a:pPr>
            <a:r>
              <a:rPr lang="en-US" sz="1700" dirty="0">
                <a:solidFill>
                  <a:srgbClr val="272525"/>
                </a:solidFill>
                <a:latin typeface="Inter" pitchFamily="34" charset="0"/>
                <a:ea typeface="Inter" pitchFamily="34" charset="-122"/>
                <a:cs typeface="Inter" pitchFamily="34" charset="-120"/>
              </a:rPr>
              <a:t>A vast accumulation of plastic waste in the Pacific Ocean, highlighting the global scale of plastic pollution.</a:t>
            </a:r>
            <a:endParaRPr lang="en-US" sz="1700" dirty="0"/>
          </a:p>
        </p:txBody>
      </p:sp>
      <p:sp>
        <p:nvSpPr>
          <p:cNvPr id="11" name="Shape 4">
            <a:extLst>
              <a:ext uri="{FF2B5EF4-FFF2-40B4-BE49-F238E27FC236}">
                <a16:creationId xmlns:a16="http://schemas.microsoft.com/office/drawing/2014/main" id="{F4793B14-EAC8-ADB8-2E50-6A5435049514}"/>
              </a:ext>
            </a:extLst>
          </p:cNvPr>
          <p:cNvSpPr/>
          <p:nvPr/>
        </p:nvSpPr>
        <p:spPr>
          <a:xfrm>
            <a:off x="8051407" y="1736201"/>
            <a:ext cx="3274914" cy="2536831"/>
          </a:xfrm>
          <a:prstGeom prst="roundRect">
            <a:avLst>
              <a:gd name="adj" fmla="val 3011"/>
            </a:avLst>
          </a:prstGeom>
          <a:solidFill>
            <a:srgbClr val="CCEEFF"/>
          </a:solidFill>
          <a:ln w="7620">
            <a:solidFill>
              <a:srgbClr val="B2D4E5"/>
            </a:solidFill>
            <a:prstDash val="solid"/>
          </a:ln>
        </p:spPr>
        <p:txBody>
          <a:bodyPr/>
          <a:lstStyle/>
          <a:p>
            <a:endParaRPr lang="it-IT"/>
          </a:p>
        </p:txBody>
      </p:sp>
      <p:sp>
        <p:nvSpPr>
          <p:cNvPr id="12" name="Text 5">
            <a:extLst>
              <a:ext uri="{FF2B5EF4-FFF2-40B4-BE49-F238E27FC236}">
                <a16:creationId xmlns:a16="http://schemas.microsoft.com/office/drawing/2014/main" id="{C55244B6-0F77-2268-8EB5-CE61989B99AE}"/>
              </a:ext>
            </a:extLst>
          </p:cNvPr>
          <p:cNvSpPr/>
          <p:nvPr/>
        </p:nvSpPr>
        <p:spPr>
          <a:xfrm>
            <a:off x="8215600" y="1735315"/>
            <a:ext cx="2893194" cy="596586"/>
          </a:xfrm>
          <a:prstGeom prst="rect">
            <a:avLst/>
          </a:prstGeom>
          <a:noFill/>
          <a:ln/>
        </p:spPr>
        <p:txBody>
          <a:bodyPr wrap="square" lIns="0" tIns="0" rIns="0" bIns="0" rtlCol="0" anchor="t"/>
          <a:lstStyle/>
          <a:p>
            <a:pPr marL="0" indent="0">
              <a:lnSpc>
                <a:spcPts val="2700"/>
              </a:lnSpc>
              <a:buNone/>
            </a:pPr>
            <a:r>
              <a:rPr lang="en-US" sz="2150" b="1" dirty="0">
                <a:solidFill>
                  <a:srgbClr val="272525"/>
                </a:solidFill>
                <a:latin typeface="Petrona Bold" pitchFamily="34" charset="0"/>
                <a:ea typeface="Petrona Bold" pitchFamily="34" charset="-122"/>
                <a:cs typeface="Petrona Bold" pitchFamily="34" charset="-120"/>
              </a:rPr>
              <a:t>Amazon Rainforest Deforestation</a:t>
            </a:r>
            <a:endParaRPr lang="en-US" sz="2150" dirty="0"/>
          </a:p>
        </p:txBody>
      </p:sp>
      <p:sp>
        <p:nvSpPr>
          <p:cNvPr id="13" name="Text 6">
            <a:extLst>
              <a:ext uri="{FF2B5EF4-FFF2-40B4-BE49-F238E27FC236}">
                <a16:creationId xmlns:a16="http://schemas.microsoft.com/office/drawing/2014/main" id="{CD06B4D3-D122-9442-49FE-803A8A4A6DAE}"/>
              </a:ext>
            </a:extLst>
          </p:cNvPr>
          <p:cNvSpPr/>
          <p:nvPr/>
        </p:nvSpPr>
        <p:spPr>
          <a:xfrm>
            <a:off x="8215600" y="2485425"/>
            <a:ext cx="2893194" cy="1454333"/>
          </a:xfrm>
          <a:prstGeom prst="rect">
            <a:avLst/>
          </a:prstGeom>
          <a:noFill/>
          <a:ln/>
        </p:spPr>
        <p:txBody>
          <a:bodyPr wrap="square" lIns="0" tIns="0" rIns="0" bIns="0" rtlCol="0" anchor="t"/>
          <a:lstStyle/>
          <a:p>
            <a:pPr marL="0" indent="0">
              <a:lnSpc>
                <a:spcPts val="2600"/>
              </a:lnSpc>
              <a:buNone/>
            </a:pPr>
            <a:r>
              <a:rPr lang="en-US" sz="1700" dirty="0">
                <a:solidFill>
                  <a:srgbClr val="272525"/>
                </a:solidFill>
                <a:latin typeface="Inter" pitchFamily="34" charset="0"/>
                <a:ea typeface="Inter" pitchFamily="34" charset="-122"/>
                <a:cs typeface="Inter" pitchFamily="34" charset="-120"/>
              </a:rPr>
              <a:t>The destruction of the Amazon rainforest due to logging, agriculture, and mining, contributing to climate change and biodiversity loss.</a:t>
            </a:r>
            <a:endParaRPr lang="en-US" sz="1700" dirty="0"/>
          </a:p>
        </p:txBody>
      </p:sp>
      <p:sp>
        <p:nvSpPr>
          <p:cNvPr id="14" name="Shape 7">
            <a:extLst>
              <a:ext uri="{FF2B5EF4-FFF2-40B4-BE49-F238E27FC236}">
                <a16:creationId xmlns:a16="http://schemas.microsoft.com/office/drawing/2014/main" id="{F5D77F5F-B47A-E6C5-A662-ECDE36E71A82}"/>
              </a:ext>
            </a:extLst>
          </p:cNvPr>
          <p:cNvSpPr/>
          <p:nvPr/>
        </p:nvSpPr>
        <p:spPr>
          <a:xfrm>
            <a:off x="4592305" y="4693746"/>
            <a:ext cx="6733898" cy="1365939"/>
          </a:xfrm>
          <a:prstGeom prst="roundRect">
            <a:avLst>
              <a:gd name="adj" fmla="val 5592"/>
            </a:avLst>
          </a:prstGeom>
          <a:solidFill>
            <a:srgbClr val="CCEEFF"/>
          </a:solidFill>
          <a:ln w="7620">
            <a:solidFill>
              <a:srgbClr val="B2D4E5"/>
            </a:solidFill>
            <a:prstDash val="solid"/>
          </a:ln>
        </p:spPr>
        <p:txBody>
          <a:bodyPr/>
          <a:lstStyle/>
          <a:p>
            <a:endParaRPr lang="it-IT"/>
          </a:p>
        </p:txBody>
      </p:sp>
      <p:sp>
        <p:nvSpPr>
          <p:cNvPr id="15" name="Text 8">
            <a:extLst>
              <a:ext uri="{FF2B5EF4-FFF2-40B4-BE49-F238E27FC236}">
                <a16:creationId xmlns:a16="http://schemas.microsoft.com/office/drawing/2014/main" id="{438E73F4-6017-1DDA-D1EA-3874D0C10ABF}"/>
              </a:ext>
            </a:extLst>
          </p:cNvPr>
          <p:cNvSpPr/>
          <p:nvPr/>
        </p:nvSpPr>
        <p:spPr>
          <a:xfrm>
            <a:off x="4710544" y="4827528"/>
            <a:ext cx="2543964" cy="298293"/>
          </a:xfrm>
          <a:prstGeom prst="rect">
            <a:avLst/>
          </a:prstGeom>
          <a:noFill/>
          <a:ln/>
        </p:spPr>
        <p:txBody>
          <a:bodyPr wrap="none" lIns="0" tIns="0" rIns="0" bIns="0" rtlCol="0" anchor="t"/>
          <a:lstStyle/>
          <a:p>
            <a:pPr marL="0" indent="0">
              <a:lnSpc>
                <a:spcPts val="2700"/>
              </a:lnSpc>
              <a:buNone/>
            </a:pPr>
            <a:r>
              <a:rPr lang="en-US" sz="2150" b="1" dirty="0">
                <a:solidFill>
                  <a:srgbClr val="272525"/>
                </a:solidFill>
                <a:latin typeface="Petrona Bold" pitchFamily="34" charset="0"/>
                <a:ea typeface="Petrona Bold" pitchFamily="34" charset="-122"/>
                <a:cs typeface="Petrona Bold" pitchFamily="34" charset="-120"/>
              </a:rPr>
              <a:t>Smog in Chinese Cities</a:t>
            </a:r>
            <a:endParaRPr lang="en-US" sz="2150" dirty="0"/>
          </a:p>
        </p:txBody>
      </p:sp>
      <p:sp>
        <p:nvSpPr>
          <p:cNvPr id="16" name="Text 9">
            <a:extLst>
              <a:ext uri="{FF2B5EF4-FFF2-40B4-BE49-F238E27FC236}">
                <a16:creationId xmlns:a16="http://schemas.microsoft.com/office/drawing/2014/main" id="{DD32E691-3132-919C-5200-F7D459D6F696}"/>
              </a:ext>
            </a:extLst>
          </p:cNvPr>
          <p:cNvSpPr/>
          <p:nvPr/>
        </p:nvSpPr>
        <p:spPr>
          <a:xfrm>
            <a:off x="4756497" y="5086803"/>
            <a:ext cx="6352178" cy="581733"/>
          </a:xfrm>
          <a:prstGeom prst="rect">
            <a:avLst/>
          </a:prstGeom>
          <a:noFill/>
          <a:ln/>
        </p:spPr>
        <p:txBody>
          <a:bodyPr wrap="square" lIns="0" tIns="0" rIns="0" bIns="0" rtlCol="0" anchor="t"/>
          <a:lstStyle/>
          <a:p>
            <a:pPr marL="0" indent="0">
              <a:lnSpc>
                <a:spcPts val="2600"/>
              </a:lnSpc>
              <a:buNone/>
            </a:pPr>
            <a:r>
              <a:rPr lang="en-US" sz="1700" dirty="0">
                <a:solidFill>
                  <a:srgbClr val="272525"/>
                </a:solidFill>
                <a:latin typeface="Inter" pitchFamily="34" charset="0"/>
                <a:ea typeface="Inter" pitchFamily="34" charset="-122"/>
                <a:cs typeface="Inter" pitchFamily="34" charset="-120"/>
              </a:rPr>
              <a:t>Severe air pollution in many Chinese cities, caused by industrial emissions and vehicle exhaust, impacting human health and visibility.</a:t>
            </a:r>
            <a:endParaRPr lang="en-US" sz="1700" dirty="0"/>
          </a:p>
        </p:txBody>
      </p:sp>
    </p:spTree>
    <p:extLst>
      <p:ext uri="{BB962C8B-B14F-4D97-AF65-F5344CB8AC3E}">
        <p14:creationId xmlns:p14="http://schemas.microsoft.com/office/powerpoint/2010/main" val="3554416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C87C0F58-7CF4-FC97-B7D7-C0EAE6356BE0}"/>
              </a:ext>
            </a:extLst>
          </p:cNvPr>
          <p:cNvSpPr/>
          <p:nvPr/>
        </p:nvSpPr>
        <p:spPr>
          <a:xfrm>
            <a:off x="3537284" y="431840"/>
            <a:ext cx="4380848" cy="980955"/>
          </a:xfrm>
          <a:prstGeom prst="rect">
            <a:avLst/>
          </a:prstGeom>
          <a:solidFill>
            <a:schemeClr val="bg1"/>
          </a:solidFill>
          <a:ln>
            <a:solidFill>
              <a:srgbClr val="FEFE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ext 0">
            <a:extLst>
              <a:ext uri="{FF2B5EF4-FFF2-40B4-BE49-F238E27FC236}">
                <a16:creationId xmlns:a16="http://schemas.microsoft.com/office/drawing/2014/main" id="{4ADA2CA1-AF44-9448-4274-C3FE57A8292D}"/>
              </a:ext>
            </a:extLst>
          </p:cNvPr>
          <p:cNvSpPr/>
          <p:nvPr/>
        </p:nvSpPr>
        <p:spPr>
          <a:xfrm>
            <a:off x="451444" y="228234"/>
            <a:ext cx="8529909" cy="1322308"/>
          </a:xfrm>
          <a:prstGeom prst="rect">
            <a:avLst/>
          </a:prstGeom>
          <a:noFill/>
          <a:ln/>
        </p:spPr>
        <p:txBody>
          <a:bodyPr wrap="square" lIns="0" tIns="0" rIns="0" bIns="0" rtlCol="0" anchor="t"/>
          <a:lstStyle/>
          <a:p>
            <a:pPr marL="0" indent="0">
              <a:lnSpc>
                <a:spcPts val="5200"/>
              </a:lnSpc>
              <a:buNone/>
            </a:pPr>
            <a:r>
              <a:rPr lang="en-US" sz="4150" b="1" dirty="0">
                <a:solidFill>
                  <a:srgbClr val="000000"/>
                </a:solidFill>
                <a:latin typeface="Petrona Bold" pitchFamily="34" charset="0"/>
                <a:ea typeface="Petrona Bold" pitchFamily="34" charset="-122"/>
                <a:cs typeface="Petrona Bold" pitchFamily="34" charset="-120"/>
              </a:rPr>
              <a:t>Addressing Pollution: A Call to Action</a:t>
            </a:r>
            <a:endParaRPr lang="en-US" sz="4150" dirty="0"/>
          </a:p>
        </p:txBody>
      </p:sp>
      <p:sp>
        <p:nvSpPr>
          <p:cNvPr id="5" name="Marcador de Posição do Rodapé 4">
            <a:extLst>
              <a:ext uri="{FF2B5EF4-FFF2-40B4-BE49-F238E27FC236}">
                <a16:creationId xmlns:a16="http://schemas.microsoft.com/office/drawing/2014/main" id="{F432D39B-A4D3-7633-3EEB-096F0883E397}"/>
              </a:ext>
            </a:extLst>
          </p:cNvPr>
          <p:cNvSpPr>
            <a:spLocks noGrp="1"/>
          </p:cNvSpPr>
          <p:nvPr>
            <p:ph type="ftr" sz="quarter" idx="3"/>
          </p:nvPr>
        </p:nvSpPr>
        <p:spPr>
          <a:xfrm>
            <a:off x="4716399" y="6386514"/>
            <a:ext cx="2895600" cy="365125"/>
          </a:xfrm>
        </p:spPr>
        <p:txBody>
          <a:bodyPr/>
          <a:lstStyle/>
          <a:p>
            <a:r>
              <a:rPr lang="en-US" dirty="0">
                <a:ea typeface="Times New Roman" panose="02020603050405020304" pitchFamily="18" charset="0"/>
              </a:rPr>
              <a:t>Go Green Against Climate Change - </a:t>
            </a:r>
            <a:r>
              <a:rPr lang="en-GB" dirty="0">
                <a:ea typeface="Times New Roman" panose="02020603050405020304" pitchFamily="18" charset="0"/>
              </a:rPr>
              <a:t>2023-1-RO01-KA220-SCH-000161283</a:t>
            </a:r>
            <a:r>
              <a:rPr lang="en-US" dirty="0">
                <a:ea typeface="Times New Roman" panose="02020603050405020304" pitchFamily="18" charset="0"/>
              </a:rPr>
              <a:t> </a:t>
            </a:r>
            <a:endParaRPr lang="en-US" dirty="0"/>
          </a:p>
        </p:txBody>
      </p:sp>
      <p:sp>
        <p:nvSpPr>
          <p:cNvPr id="6" name="Marcador de Posição do Número do Diapositivo 5">
            <a:extLst>
              <a:ext uri="{FF2B5EF4-FFF2-40B4-BE49-F238E27FC236}">
                <a16:creationId xmlns:a16="http://schemas.microsoft.com/office/drawing/2014/main" id="{73AEED0F-FFA1-5FF4-9EA9-3EA76FDE350B}"/>
              </a:ext>
            </a:extLst>
          </p:cNvPr>
          <p:cNvSpPr>
            <a:spLocks noGrp="1"/>
          </p:cNvSpPr>
          <p:nvPr>
            <p:ph type="sldNum" sz="quarter" idx="12"/>
          </p:nvPr>
        </p:nvSpPr>
        <p:spPr/>
        <p:txBody>
          <a:bodyPr/>
          <a:lstStyle/>
          <a:p>
            <a:pPr rtl="0"/>
            <a:fld id="{9860EDB8-5305-433F-BE41-D7A86D811DB3}" type="slidenum">
              <a:rPr lang="hu-HU" smtClean="0"/>
              <a:pPr rtl="0"/>
              <a:t>11</a:t>
            </a:fld>
            <a:endParaRPr lang="hu-HU" dirty="0"/>
          </a:p>
        </p:txBody>
      </p:sp>
      <p:pic>
        <p:nvPicPr>
          <p:cNvPr id="7" name="Image 0" descr="preencoded.png">
            <a:extLst>
              <a:ext uri="{FF2B5EF4-FFF2-40B4-BE49-F238E27FC236}">
                <a16:creationId xmlns:a16="http://schemas.microsoft.com/office/drawing/2014/main" id="{09AB9FCC-56BD-31EF-DBCE-58903340E5BA}"/>
              </a:ext>
            </a:extLst>
          </p:cNvPr>
          <p:cNvPicPr>
            <a:picLocks noChangeAspect="1"/>
          </p:cNvPicPr>
          <p:nvPr/>
        </p:nvPicPr>
        <p:blipFill>
          <a:blip r:embed="rId2"/>
          <a:stretch>
            <a:fillRect/>
          </a:stretch>
        </p:blipFill>
        <p:spPr>
          <a:xfrm>
            <a:off x="8728230" y="1853888"/>
            <a:ext cx="3143459" cy="4715188"/>
          </a:xfrm>
          <a:prstGeom prst="rect">
            <a:avLst/>
          </a:prstGeom>
        </p:spPr>
      </p:pic>
      <p:pic>
        <p:nvPicPr>
          <p:cNvPr id="9" name="Image 1" descr="preencoded.png">
            <a:extLst>
              <a:ext uri="{FF2B5EF4-FFF2-40B4-BE49-F238E27FC236}">
                <a16:creationId xmlns:a16="http://schemas.microsoft.com/office/drawing/2014/main" id="{CA9B004E-1DFF-C9F0-FEDF-2DCF5C6F866C}"/>
              </a:ext>
            </a:extLst>
          </p:cNvPr>
          <p:cNvPicPr>
            <a:picLocks noChangeAspect="1"/>
          </p:cNvPicPr>
          <p:nvPr/>
        </p:nvPicPr>
        <p:blipFill>
          <a:blip r:embed="rId3"/>
          <a:stretch>
            <a:fillRect/>
          </a:stretch>
        </p:blipFill>
        <p:spPr>
          <a:xfrm>
            <a:off x="3049108" y="1569105"/>
            <a:ext cx="503753" cy="503753"/>
          </a:xfrm>
          <a:prstGeom prst="rect">
            <a:avLst/>
          </a:prstGeom>
        </p:spPr>
      </p:pic>
      <p:sp>
        <p:nvSpPr>
          <p:cNvPr id="10" name="Text 1">
            <a:extLst>
              <a:ext uri="{FF2B5EF4-FFF2-40B4-BE49-F238E27FC236}">
                <a16:creationId xmlns:a16="http://schemas.microsoft.com/office/drawing/2014/main" id="{E34AB112-7AB1-6A72-E5DA-9A1F5D6AD51B}"/>
              </a:ext>
            </a:extLst>
          </p:cNvPr>
          <p:cNvSpPr/>
          <p:nvPr/>
        </p:nvSpPr>
        <p:spPr>
          <a:xfrm>
            <a:off x="548795" y="1649243"/>
            <a:ext cx="2644854" cy="330517"/>
          </a:xfrm>
          <a:prstGeom prst="rect">
            <a:avLst/>
          </a:prstGeom>
          <a:noFill/>
          <a:ln/>
        </p:spPr>
        <p:txBody>
          <a:bodyPr wrap="none" lIns="0" tIns="0" rIns="0" bIns="0" rtlCol="0" anchor="t"/>
          <a:lstStyle/>
          <a:p>
            <a:pPr marL="0" indent="0" algn="l">
              <a:lnSpc>
                <a:spcPts val="2600"/>
              </a:lnSpc>
              <a:buNone/>
            </a:pPr>
            <a:r>
              <a:rPr lang="en-US" sz="2050" b="1" dirty="0">
                <a:solidFill>
                  <a:srgbClr val="272525"/>
                </a:solidFill>
                <a:latin typeface="Petrona Bold" pitchFamily="34" charset="0"/>
                <a:ea typeface="Petrona Bold" pitchFamily="34" charset="-122"/>
                <a:cs typeface="Petrona Bold" pitchFamily="34" charset="-120"/>
              </a:rPr>
              <a:t>Sustainable Practices</a:t>
            </a:r>
            <a:endParaRPr lang="en-US" sz="2050" dirty="0"/>
          </a:p>
        </p:txBody>
      </p:sp>
      <p:sp>
        <p:nvSpPr>
          <p:cNvPr id="11" name="Text 2">
            <a:extLst>
              <a:ext uri="{FF2B5EF4-FFF2-40B4-BE49-F238E27FC236}">
                <a16:creationId xmlns:a16="http://schemas.microsoft.com/office/drawing/2014/main" id="{700F9DF1-41F1-581C-6E81-AB25C95BB8B9}"/>
              </a:ext>
            </a:extLst>
          </p:cNvPr>
          <p:cNvSpPr/>
          <p:nvPr/>
        </p:nvSpPr>
        <p:spPr>
          <a:xfrm>
            <a:off x="548795" y="2100609"/>
            <a:ext cx="3715703" cy="1289685"/>
          </a:xfrm>
          <a:prstGeom prst="rect">
            <a:avLst/>
          </a:prstGeom>
          <a:noFill/>
          <a:ln/>
        </p:spPr>
        <p:txBody>
          <a:bodyPr wrap="square" lIns="0" tIns="0" rIns="0" bIns="0" rtlCol="0" anchor="t"/>
          <a:lstStyle/>
          <a:p>
            <a:pPr marL="0" indent="0" algn="ctr">
              <a:lnSpc>
                <a:spcPts val="2500"/>
              </a:lnSpc>
              <a:buNone/>
            </a:pPr>
            <a:r>
              <a:rPr lang="en-US" dirty="0">
                <a:solidFill>
                  <a:srgbClr val="272525"/>
                </a:solidFill>
                <a:latin typeface="Inter" pitchFamily="34" charset="0"/>
                <a:ea typeface="Inter" pitchFamily="34" charset="-122"/>
                <a:cs typeface="Inter" pitchFamily="34" charset="-120"/>
              </a:rPr>
              <a:t>Adopting sustainable practices in all aspects of life, from energy consumption to waste management, is crucial.</a:t>
            </a:r>
            <a:endParaRPr lang="en-US" dirty="0"/>
          </a:p>
        </p:txBody>
      </p:sp>
      <p:pic>
        <p:nvPicPr>
          <p:cNvPr id="12" name="Image 2" descr="preencoded.png">
            <a:extLst>
              <a:ext uri="{FF2B5EF4-FFF2-40B4-BE49-F238E27FC236}">
                <a16:creationId xmlns:a16="http://schemas.microsoft.com/office/drawing/2014/main" id="{B91CCAC9-0093-E4B3-FE13-7F0BAA8C768C}"/>
              </a:ext>
            </a:extLst>
          </p:cNvPr>
          <p:cNvPicPr>
            <a:picLocks noChangeAspect="1"/>
          </p:cNvPicPr>
          <p:nvPr/>
        </p:nvPicPr>
        <p:blipFill>
          <a:blip r:embed="rId4"/>
          <a:stretch>
            <a:fillRect/>
          </a:stretch>
        </p:blipFill>
        <p:spPr>
          <a:xfrm>
            <a:off x="7278560" y="1569105"/>
            <a:ext cx="503753" cy="503753"/>
          </a:xfrm>
          <a:prstGeom prst="rect">
            <a:avLst/>
          </a:prstGeom>
        </p:spPr>
      </p:pic>
      <p:sp>
        <p:nvSpPr>
          <p:cNvPr id="13" name="Text 3">
            <a:extLst>
              <a:ext uri="{FF2B5EF4-FFF2-40B4-BE49-F238E27FC236}">
                <a16:creationId xmlns:a16="http://schemas.microsoft.com/office/drawing/2014/main" id="{8B0CF814-1F6B-2725-C292-AAD71885E3D7}"/>
              </a:ext>
            </a:extLst>
          </p:cNvPr>
          <p:cNvSpPr/>
          <p:nvPr/>
        </p:nvSpPr>
        <p:spPr>
          <a:xfrm>
            <a:off x="4566678" y="1649243"/>
            <a:ext cx="2759988" cy="330517"/>
          </a:xfrm>
          <a:prstGeom prst="rect">
            <a:avLst/>
          </a:prstGeom>
          <a:noFill/>
          <a:ln/>
        </p:spPr>
        <p:txBody>
          <a:bodyPr wrap="none" lIns="0" tIns="0" rIns="0" bIns="0" rtlCol="0" anchor="t"/>
          <a:lstStyle/>
          <a:p>
            <a:pPr marL="0" indent="0" algn="l">
              <a:lnSpc>
                <a:spcPts val="2600"/>
              </a:lnSpc>
              <a:buNone/>
            </a:pPr>
            <a:r>
              <a:rPr lang="en-US" sz="2050" b="1" dirty="0">
                <a:solidFill>
                  <a:srgbClr val="272525"/>
                </a:solidFill>
                <a:latin typeface="Petrona Bold" pitchFamily="34" charset="0"/>
                <a:ea typeface="Petrona Bold" pitchFamily="34" charset="-122"/>
                <a:cs typeface="Petrona Bold" pitchFamily="34" charset="-120"/>
              </a:rPr>
              <a:t>Reduce, Reuse, Recycle</a:t>
            </a:r>
            <a:endParaRPr lang="en-US" sz="2050" dirty="0"/>
          </a:p>
        </p:txBody>
      </p:sp>
      <p:sp>
        <p:nvSpPr>
          <p:cNvPr id="14" name="Text 4">
            <a:extLst>
              <a:ext uri="{FF2B5EF4-FFF2-40B4-BE49-F238E27FC236}">
                <a16:creationId xmlns:a16="http://schemas.microsoft.com/office/drawing/2014/main" id="{6AA7ED66-3920-67FE-76D1-39BA395F11F8}"/>
              </a:ext>
            </a:extLst>
          </p:cNvPr>
          <p:cNvSpPr/>
          <p:nvPr/>
        </p:nvSpPr>
        <p:spPr>
          <a:xfrm>
            <a:off x="4566678" y="2100609"/>
            <a:ext cx="3715703" cy="967264"/>
          </a:xfrm>
          <a:prstGeom prst="rect">
            <a:avLst/>
          </a:prstGeom>
          <a:noFill/>
          <a:ln/>
        </p:spPr>
        <p:txBody>
          <a:bodyPr wrap="square" lIns="0" tIns="0" rIns="0" bIns="0" rtlCol="0" anchor="t"/>
          <a:lstStyle/>
          <a:p>
            <a:pPr marL="0" indent="0" algn="ctr">
              <a:lnSpc>
                <a:spcPts val="2500"/>
              </a:lnSpc>
              <a:buNone/>
            </a:pPr>
            <a:r>
              <a:rPr lang="en-US" dirty="0">
                <a:solidFill>
                  <a:srgbClr val="272525"/>
                </a:solidFill>
                <a:latin typeface="Inter" pitchFamily="34" charset="0"/>
                <a:ea typeface="Inter" pitchFamily="34" charset="-122"/>
                <a:cs typeface="Inter" pitchFamily="34" charset="-120"/>
              </a:rPr>
              <a:t>Reducing consumption, reusing materials, and recycling waste are essential for minimizing pollution.</a:t>
            </a:r>
            <a:endParaRPr lang="en-US" dirty="0"/>
          </a:p>
        </p:txBody>
      </p:sp>
      <p:pic>
        <p:nvPicPr>
          <p:cNvPr id="15" name="Image 3" descr="preencoded.png">
            <a:extLst>
              <a:ext uri="{FF2B5EF4-FFF2-40B4-BE49-F238E27FC236}">
                <a16:creationId xmlns:a16="http://schemas.microsoft.com/office/drawing/2014/main" id="{44069ACC-3913-1F3E-CEF6-370EC518701E}"/>
              </a:ext>
            </a:extLst>
          </p:cNvPr>
          <p:cNvPicPr>
            <a:picLocks noChangeAspect="1"/>
          </p:cNvPicPr>
          <p:nvPr/>
        </p:nvPicPr>
        <p:blipFill>
          <a:blip r:embed="rId5"/>
          <a:stretch>
            <a:fillRect/>
          </a:stretch>
        </p:blipFill>
        <p:spPr>
          <a:xfrm>
            <a:off x="3401434" y="4285615"/>
            <a:ext cx="503753" cy="503753"/>
          </a:xfrm>
          <a:prstGeom prst="rect">
            <a:avLst/>
          </a:prstGeom>
        </p:spPr>
      </p:pic>
      <p:sp>
        <p:nvSpPr>
          <p:cNvPr id="16" name="Text 5">
            <a:extLst>
              <a:ext uri="{FF2B5EF4-FFF2-40B4-BE49-F238E27FC236}">
                <a16:creationId xmlns:a16="http://schemas.microsoft.com/office/drawing/2014/main" id="{D063DDC1-9B8E-C567-8227-A620F1B54E1C}"/>
              </a:ext>
            </a:extLst>
          </p:cNvPr>
          <p:cNvSpPr/>
          <p:nvPr/>
        </p:nvSpPr>
        <p:spPr>
          <a:xfrm>
            <a:off x="548795" y="4375128"/>
            <a:ext cx="3004066" cy="330517"/>
          </a:xfrm>
          <a:prstGeom prst="rect">
            <a:avLst/>
          </a:prstGeom>
          <a:noFill/>
          <a:ln/>
        </p:spPr>
        <p:txBody>
          <a:bodyPr wrap="none" lIns="0" tIns="0" rIns="0" bIns="0" rtlCol="0" anchor="t"/>
          <a:lstStyle/>
          <a:p>
            <a:pPr marL="0" indent="0" algn="l">
              <a:lnSpc>
                <a:spcPts val="2600"/>
              </a:lnSpc>
              <a:buNone/>
            </a:pPr>
            <a:r>
              <a:rPr lang="en-US" sz="2050" b="1" dirty="0">
                <a:solidFill>
                  <a:srgbClr val="272525"/>
                </a:solidFill>
                <a:latin typeface="Petrona Bold" pitchFamily="34" charset="0"/>
                <a:ea typeface="Petrona Bold" pitchFamily="34" charset="-122"/>
                <a:cs typeface="Petrona Bold" pitchFamily="34" charset="-120"/>
              </a:rPr>
              <a:t>Government Regulations</a:t>
            </a:r>
            <a:endParaRPr lang="en-US" sz="2050" dirty="0"/>
          </a:p>
        </p:txBody>
      </p:sp>
      <p:sp>
        <p:nvSpPr>
          <p:cNvPr id="17" name="Text 6">
            <a:extLst>
              <a:ext uri="{FF2B5EF4-FFF2-40B4-BE49-F238E27FC236}">
                <a16:creationId xmlns:a16="http://schemas.microsoft.com/office/drawing/2014/main" id="{E8082E97-9F6E-DE3C-11B0-07423C2A29C1}"/>
              </a:ext>
            </a:extLst>
          </p:cNvPr>
          <p:cNvSpPr/>
          <p:nvPr/>
        </p:nvSpPr>
        <p:spPr>
          <a:xfrm>
            <a:off x="548795" y="4826494"/>
            <a:ext cx="3715703" cy="967264"/>
          </a:xfrm>
          <a:prstGeom prst="rect">
            <a:avLst/>
          </a:prstGeom>
          <a:noFill/>
          <a:ln/>
        </p:spPr>
        <p:txBody>
          <a:bodyPr wrap="square" lIns="0" tIns="0" rIns="0" bIns="0" rtlCol="0" anchor="t"/>
          <a:lstStyle/>
          <a:p>
            <a:pPr marL="0" indent="0" algn="ctr">
              <a:lnSpc>
                <a:spcPts val="2500"/>
              </a:lnSpc>
              <a:buNone/>
            </a:pPr>
            <a:r>
              <a:rPr lang="en-US" dirty="0">
                <a:solidFill>
                  <a:srgbClr val="272525"/>
                </a:solidFill>
                <a:latin typeface="Inter" pitchFamily="34" charset="0"/>
                <a:ea typeface="Inter" pitchFamily="34" charset="-122"/>
                <a:cs typeface="Inter" pitchFamily="34" charset="-120"/>
              </a:rPr>
              <a:t>Strict regulations and policies are needed to hold polluters accountable and promote sustainable practices.</a:t>
            </a:r>
            <a:endParaRPr lang="en-US" dirty="0"/>
          </a:p>
        </p:txBody>
      </p:sp>
      <p:pic>
        <p:nvPicPr>
          <p:cNvPr id="18" name="Image 4" descr="preencoded.png">
            <a:extLst>
              <a:ext uri="{FF2B5EF4-FFF2-40B4-BE49-F238E27FC236}">
                <a16:creationId xmlns:a16="http://schemas.microsoft.com/office/drawing/2014/main" id="{BF759D0F-0E7F-DA96-CABD-086CED77475D}"/>
              </a:ext>
            </a:extLst>
          </p:cNvPr>
          <p:cNvPicPr>
            <a:picLocks noChangeAspect="1"/>
          </p:cNvPicPr>
          <p:nvPr/>
        </p:nvPicPr>
        <p:blipFill>
          <a:blip r:embed="rId6"/>
          <a:stretch>
            <a:fillRect/>
          </a:stretch>
        </p:blipFill>
        <p:spPr>
          <a:xfrm>
            <a:off x="7489345" y="4233738"/>
            <a:ext cx="503753" cy="503753"/>
          </a:xfrm>
          <a:prstGeom prst="rect">
            <a:avLst/>
          </a:prstGeom>
        </p:spPr>
      </p:pic>
      <p:sp>
        <p:nvSpPr>
          <p:cNvPr id="19" name="Text 7">
            <a:extLst>
              <a:ext uri="{FF2B5EF4-FFF2-40B4-BE49-F238E27FC236}">
                <a16:creationId xmlns:a16="http://schemas.microsoft.com/office/drawing/2014/main" id="{87206EDF-F033-3D26-33D2-A1C09683EA3E}"/>
              </a:ext>
            </a:extLst>
          </p:cNvPr>
          <p:cNvSpPr/>
          <p:nvPr/>
        </p:nvSpPr>
        <p:spPr>
          <a:xfrm>
            <a:off x="4566678" y="4375128"/>
            <a:ext cx="3195042" cy="330517"/>
          </a:xfrm>
          <a:prstGeom prst="rect">
            <a:avLst/>
          </a:prstGeom>
          <a:noFill/>
          <a:ln/>
        </p:spPr>
        <p:txBody>
          <a:bodyPr wrap="none" lIns="0" tIns="0" rIns="0" bIns="0" rtlCol="0" anchor="t"/>
          <a:lstStyle/>
          <a:p>
            <a:pPr marL="0" indent="0" algn="l">
              <a:lnSpc>
                <a:spcPts val="2600"/>
              </a:lnSpc>
              <a:buNone/>
            </a:pPr>
            <a:r>
              <a:rPr lang="en-US" sz="2050" b="1" dirty="0">
                <a:solidFill>
                  <a:srgbClr val="272525"/>
                </a:solidFill>
                <a:latin typeface="Petrona Bold" pitchFamily="34" charset="0"/>
                <a:ea typeface="Petrona Bold" pitchFamily="34" charset="-122"/>
                <a:cs typeface="Petrona Bold" pitchFamily="34" charset="-120"/>
              </a:rPr>
              <a:t>International Cooperation</a:t>
            </a:r>
            <a:endParaRPr lang="en-US" sz="2050" dirty="0"/>
          </a:p>
        </p:txBody>
      </p:sp>
      <p:sp>
        <p:nvSpPr>
          <p:cNvPr id="20" name="Text 8">
            <a:extLst>
              <a:ext uri="{FF2B5EF4-FFF2-40B4-BE49-F238E27FC236}">
                <a16:creationId xmlns:a16="http://schemas.microsoft.com/office/drawing/2014/main" id="{94F6B5D5-7BF5-4032-0533-2E8614AEE3EC}"/>
              </a:ext>
            </a:extLst>
          </p:cNvPr>
          <p:cNvSpPr/>
          <p:nvPr/>
        </p:nvSpPr>
        <p:spPr>
          <a:xfrm>
            <a:off x="4566678" y="4826494"/>
            <a:ext cx="3715703" cy="967264"/>
          </a:xfrm>
          <a:prstGeom prst="rect">
            <a:avLst/>
          </a:prstGeom>
          <a:noFill/>
          <a:ln/>
        </p:spPr>
        <p:txBody>
          <a:bodyPr wrap="square" lIns="0" tIns="0" rIns="0" bIns="0" rtlCol="0" anchor="t"/>
          <a:lstStyle/>
          <a:p>
            <a:pPr marL="0" indent="0" algn="ctr">
              <a:lnSpc>
                <a:spcPts val="2500"/>
              </a:lnSpc>
              <a:buNone/>
            </a:pPr>
            <a:r>
              <a:rPr lang="en-US" dirty="0">
                <a:solidFill>
                  <a:srgbClr val="272525"/>
                </a:solidFill>
                <a:latin typeface="Inter" pitchFamily="34" charset="0"/>
                <a:ea typeface="Inter" pitchFamily="34" charset="-122"/>
                <a:cs typeface="Inter" pitchFamily="34" charset="-120"/>
              </a:rPr>
              <a:t>Collaboration between countries is essential for tackling pollution on a global scale.</a:t>
            </a:r>
            <a:endParaRPr lang="en-US" dirty="0"/>
          </a:p>
        </p:txBody>
      </p:sp>
    </p:spTree>
    <p:extLst>
      <p:ext uri="{BB962C8B-B14F-4D97-AF65-F5344CB8AC3E}">
        <p14:creationId xmlns:p14="http://schemas.microsoft.com/office/powerpoint/2010/main" val="627378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458445" y="1569610"/>
            <a:ext cx="3072063" cy="4608095"/>
          </a:xfrm>
          <a:prstGeom prst="rect">
            <a:avLst/>
          </a:prstGeom>
        </p:spPr>
      </p:pic>
      <p:sp>
        <p:nvSpPr>
          <p:cNvPr id="3" name="Text 0"/>
          <p:cNvSpPr/>
          <p:nvPr/>
        </p:nvSpPr>
        <p:spPr>
          <a:xfrm>
            <a:off x="372734" y="388312"/>
            <a:ext cx="6297018" cy="1181298"/>
          </a:xfrm>
          <a:prstGeom prst="rect">
            <a:avLst/>
          </a:prstGeom>
          <a:noFill/>
          <a:ln/>
        </p:spPr>
        <p:txBody>
          <a:bodyPr wrap="square" lIns="0" tIns="0" rIns="0" bIns="0" rtlCol="0" anchor="t"/>
          <a:lstStyle/>
          <a:p>
            <a:pPr>
              <a:lnSpc>
                <a:spcPts val="4625"/>
              </a:lnSpc>
            </a:pPr>
            <a:r>
              <a:rPr lang="en-US" sz="3708" b="1" dirty="0">
                <a:solidFill>
                  <a:srgbClr val="1B1B27"/>
                </a:solidFill>
                <a:latin typeface="Petrona Bold"/>
                <a:ea typeface="Raleway" pitchFamily="34" charset="-122"/>
                <a:cs typeface="Raleway" pitchFamily="34" charset="-120"/>
              </a:rPr>
              <a:t>TOPIC 2: Waste Management, From Problem to Solution</a:t>
            </a:r>
            <a:endParaRPr lang="en-US" sz="3708" b="1" dirty="0">
              <a:latin typeface="Petrona Bold"/>
            </a:endParaRPr>
          </a:p>
        </p:txBody>
      </p:sp>
      <p:sp>
        <p:nvSpPr>
          <p:cNvPr id="4" name="Text 1"/>
          <p:cNvSpPr/>
          <p:nvPr/>
        </p:nvSpPr>
        <p:spPr>
          <a:xfrm>
            <a:off x="372734" y="2427222"/>
            <a:ext cx="6297018" cy="1436391"/>
          </a:xfrm>
          <a:prstGeom prst="rect">
            <a:avLst/>
          </a:prstGeom>
          <a:noFill/>
          <a:ln/>
        </p:spPr>
        <p:txBody>
          <a:bodyPr wrap="square" lIns="0" tIns="0" rIns="0" bIns="0" rtlCol="0" anchor="t"/>
          <a:lstStyle/>
          <a:p>
            <a:pPr>
              <a:lnSpc>
                <a:spcPts val="2375"/>
              </a:lnSpc>
            </a:pPr>
            <a:r>
              <a:rPr lang="en-US" sz="2200" dirty="0">
                <a:solidFill>
                  <a:srgbClr val="3C3939"/>
                </a:solidFill>
                <a:latin typeface="Inter"/>
                <a:ea typeface="Roboto" pitchFamily="34" charset="-122"/>
                <a:cs typeface="Roboto" pitchFamily="34" charset="-120"/>
              </a:rPr>
              <a:t>We'll explore different types of waste, the importance of proper handling, various methods of dealing with it, and the ongoing global challenges and opportunities.</a:t>
            </a:r>
            <a:endParaRPr lang="en-US" sz="2200" dirty="0">
              <a:latin typeface="Inter"/>
            </a:endParaRPr>
          </a:p>
        </p:txBody>
      </p:sp>
      <p:sp>
        <p:nvSpPr>
          <p:cNvPr id="5" name="Shape 2"/>
          <p:cNvSpPr/>
          <p:nvPr/>
        </p:nvSpPr>
        <p:spPr>
          <a:xfrm>
            <a:off x="661492" y="4721226"/>
            <a:ext cx="302419" cy="302419"/>
          </a:xfrm>
          <a:prstGeom prst="roundRect">
            <a:avLst>
              <a:gd name="adj" fmla="val 25194296"/>
            </a:avLst>
          </a:prstGeom>
          <a:noFill/>
          <a:ln w="7620">
            <a:solidFill>
              <a:srgbClr val="FFFFFF"/>
            </a:solidFill>
            <a:prstDash val="solid"/>
          </a:ln>
        </p:spPr>
        <p:txBody>
          <a:bodyPr/>
          <a:lstStyle/>
          <a:p>
            <a:endParaRPr lang="it-IT" sz="1500"/>
          </a:p>
        </p:txBody>
      </p:sp>
      <p:sp>
        <p:nvSpPr>
          <p:cNvPr id="10" name="Marcador de Posição do Rodapé 4">
            <a:extLst>
              <a:ext uri="{FF2B5EF4-FFF2-40B4-BE49-F238E27FC236}">
                <a16:creationId xmlns:a16="http://schemas.microsoft.com/office/drawing/2014/main" id="{547EC132-5D0D-BB9B-9447-4094BC9FD43C}"/>
              </a:ext>
            </a:extLst>
          </p:cNvPr>
          <p:cNvSpPr txBox="1">
            <a:spLocks/>
          </p:cNvSpPr>
          <p:nvPr/>
        </p:nvSpPr>
        <p:spPr>
          <a:xfrm>
            <a:off x="5284454" y="6309100"/>
            <a:ext cx="2770595" cy="548900"/>
          </a:xfrm>
          <a:prstGeom prst="rect">
            <a:avLst/>
          </a:prstGeom>
        </p:spPr>
        <p:txBody>
          <a:bodyPr/>
          <a:lstStyle>
            <a:defPPr rtl="0">
              <a:defRPr lang="hu-HU"/>
            </a:defPPr>
            <a:lvl1pPr marL="0" algn="l" defTabSz="914400" rtl="0" eaLnBrk="1" latinLnBrk="0" hangingPunct="1">
              <a:defRPr lang="hu-HU" sz="1800" kern="1200">
                <a:solidFill>
                  <a:schemeClr val="tx1"/>
                </a:solidFill>
                <a:latin typeface="+mn-lt"/>
                <a:ea typeface="+mn-ea"/>
                <a:cs typeface="+mn-cs"/>
              </a:defRPr>
            </a:lvl1pPr>
            <a:lvl2pPr marL="457200" algn="l" defTabSz="914400" rtl="0" eaLnBrk="1" latinLnBrk="0" hangingPunct="1">
              <a:defRPr lang="hu-HU" sz="1800" kern="1200">
                <a:solidFill>
                  <a:schemeClr val="tx1"/>
                </a:solidFill>
                <a:latin typeface="+mn-lt"/>
                <a:ea typeface="+mn-ea"/>
                <a:cs typeface="+mn-cs"/>
              </a:defRPr>
            </a:lvl2pPr>
            <a:lvl3pPr marL="914400" algn="l" defTabSz="914400" rtl="0" eaLnBrk="1" latinLnBrk="0" hangingPunct="1">
              <a:defRPr lang="hu-HU" sz="1800" kern="1200">
                <a:solidFill>
                  <a:schemeClr val="tx1"/>
                </a:solidFill>
                <a:latin typeface="+mn-lt"/>
                <a:ea typeface="+mn-ea"/>
                <a:cs typeface="+mn-cs"/>
              </a:defRPr>
            </a:lvl3pPr>
            <a:lvl4pPr marL="1371600" algn="l" defTabSz="914400" rtl="0" eaLnBrk="1" latinLnBrk="0" hangingPunct="1">
              <a:defRPr lang="hu-HU" sz="1800" kern="1200">
                <a:solidFill>
                  <a:schemeClr val="tx1"/>
                </a:solidFill>
                <a:latin typeface="+mn-lt"/>
                <a:ea typeface="+mn-ea"/>
                <a:cs typeface="+mn-cs"/>
              </a:defRPr>
            </a:lvl4pPr>
            <a:lvl5pPr marL="1828800" algn="l" defTabSz="914400" rtl="0" eaLnBrk="1" latinLnBrk="0" hangingPunct="1">
              <a:defRPr lang="hu-HU" sz="1800" kern="1200">
                <a:solidFill>
                  <a:schemeClr val="tx1"/>
                </a:solidFill>
                <a:latin typeface="+mn-lt"/>
                <a:ea typeface="+mn-ea"/>
                <a:cs typeface="+mn-cs"/>
              </a:defRPr>
            </a:lvl5pPr>
            <a:lvl6pPr marL="2286000" algn="l" defTabSz="914400" rtl="0" eaLnBrk="1" latinLnBrk="0" hangingPunct="1">
              <a:defRPr lang="hu-HU" sz="1800" kern="1200">
                <a:solidFill>
                  <a:schemeClr val="tx1"/>
                </a:solidFill>
                <a:latin typeface="+mn-lt"/>
                <a:ea typeface="+mn-ea"/>
                <a:cs typeface="+mn-cs"/>
              </a:defRPr>
            </a:lvl6pPr>
            <a:lvl7pPr marL="2743200" algn="l" defTabSz="914400" rtl="0" eaLnBrk="1" latinLnBrk="0" hangingPunct="1">
              <a:defRPr lang="hu-HU" sz="1800" kern="1200">
                <a:solidFill>
                  <a:schemeClr val="tx1"/>
                </a:solidFill>
                <a:latin typeface="+mn-lt"/>
                <a:ea typeface="+mn-ea"/>
                <a:cs typeface="+mn-cs"/>
              </a:defRPr>
            </a:lvl7pPr>
            <a:lvl8pPr marL="3200400" algn="l" defTabSz="914400" rtl="0" eaLnBrk="1" latinLnBrk="0" hangingPunct="1">
              <a:defRPr lang="hu-HU" sz="1800" kern="1200">
                <a:solidFill>
                  <a:schemeClr val="tx1"/>
                </a:solidFill>
                <a:latin typeface="+mn-lt"/>
                <a:ea typeface="+mn-ea"/>
                <a:cs typeface="+mn-cs"/>
              </a:defRPr>
            </a:lvl8pPr>
            <a:lvl9pPr marL="3657600" algn="l" defTabSz="914400" rtl="0" eaLnBrk="1" latinLnBrk="0" hangingPunct="1">
              <a:defRPr lang="hu-HU" sz="1800" kern="1200">
                <a:solidFill>
                  <a:schemeClr val="tx1"/>
                </a:solidFill>
                <a:latin typeface="+mn-lt"/>
                <a:ea typeface="+mn-ea"/>
                <a:cs typeface="+mn-cs"/>
              </a:defRPr>
            </a:lvl9pPr>
          </a:lstStyle>
          <a:p>
            <a:pPr algn="ctr"/>
            <a:r>
              <a:rPr lang="en-US" sz="1200" dirty="0">
                <a:ea typeface="Times New Roman" panose="02020603050405020304" pitchFamily="18" charset="0"/>
              </a:rPr>
              <a:t>Go Green Against Climate Change - </a:t>
            </a:r>
            <a:r>
              <a:rPr lang="en-GB" sz="1200" dirty="0">
                <a:ea typeface="Times New Roman" panose="02020603050405020304" pitchFamily="18" charset="0"/>
              </a:rPr>
              <a:t>2023-1-RO01-KA220-SCH-000161283</a:t>
            </a:r>
            <a:r>
              <a:rPr lang="en-US" sz="1200" dirty="0">
                <a:ea typeface="Times New Roman" panose="02020603050405020304" pitchFamily="18" charset="0"/>
              </a:rPr>
              <a:t> </a:t>
            </a:r>
            <a:endParaRPr lang="en-US" sz="1200" dirty="0"/>
          </a:p>
        </p:txBody>
      </p:sp>
      <p:sp>
        <p:nvSpPr>
          <p:cNvPr id="11" name="Rettangolo 10">
            <a:extLst>
              <a:ext uri="{FF2B5EF4-FFF2-40B4-BE49-F238E27FC236}">
                <a16:creationId xmlns:a16="http://schemas.microsoft.com/office/drawing/2014/main" id="{B88ADE81-4B1F-589A-DD37-8E450496FC41}"/>
              </a:ext>
            </a:extLst>
          </p:cNvPr>
          <p:cNvSpPr/>
          <p:nvPr/>
        </p:nvSpPr>
        <p:spPr>
          <a:xfrm>
            <a:off x="10625559" y="6400800"/>
            <a:ext cx="1552525" cy="427701"/>
          </a:xfrm>
          <a:prstGeom prst="rect">
            <a:avLst/>
          </a:prstGeom>
          <a:solidFill>
            <a:srgbClr val="FEFEFE"/>
          </a:solidFill>
          <a:ln>
            <a:solidFill>
              <a:srgbClr val="FEFE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agem 5" descr="Uma imagem com desenho, Animação, Desenho animado, clipart&#10;&#10;Descrição gerada automaticamente">
            <a:extLst>
              <a:ext uri="{FF2B5EF4-FFF2-40B4-BE49-F238E27FC236}">
                <a16:creationId xmlns:a16="http://schemas.microsoft.com/office/drawing/2014/main" id="{96FD547A-75B0-063A-E7C7-FCF2F36514CF}"/>
              </a:ext>
            </a:extLst>
          </p:cNvPr>
          <p:cNvPicPr>
            <a:picLocks noChangeAspect="1"/>
          </p:cNvPicPr>
          <p:nvPr/>
        </p:nvPicPr>
        <p:blipFill>
          <a:blip r:embed="rId4"/>
          <a:stretch>
            <a:fillRect/>
          </a:stretch>
        </p:blipFill>
        <p:spPr>
          <a:xfrm>
            <a:off x="10210360" y="105160"/>
            <a:ext cx="1883318" cy="149229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87872" y="424515"/>
            <a:ext cx="4725492" cy="590649"/>
          </a:xfrm>
          <a:prstGeom prst="rect">
            <a:avLst/>
          </a:prstGeom>
          <a:noFill/>
          <a:ln/>
        </p:spPr>
        <p:txBody>
          <a:bodyPr wrap="none" lIns="0" tIns="0" rIns="0" bIns="0" rtlCol="0" anchor="t"/>
          <a:lstStyle/>
          <a:p>
            <a:pPr>
              <a:lnSpc>
                <a:spcPts val="4625"/>
              </a:lnSpc>
            </a:pPr>
            <a:r>
              <a:rPr lang="en-US" sz="4200" b="1" dirty="0">
                <a:solidFill>
                  <a:srgbClr val="1B1B27"/>
                </a:solidFill>
                <a:latin typeface="Petrona Bold"/>
                <a:ea typeface="Raleway" pitchFamily="34" charset="-122"/>
                <a:cs typeface="Raleway" pitchFamily="34" charset="-120"/>
              </a:rPr>
              <a:t>Types of Waste</a:t>
            </a:r>
            <a:endParaRPr lang="en-US" sz="4200" b="1" dirty="0">
              <a:latin typeface="Petrona Bold"/>
            </a:endParaRPr>
          </a:p>
        </p:txBody>
      </p:sp>
      <p:sp>
        <p:nvSpPr>
          <p:cNvPr id="3" name="Text 1"/>
          <p:cNvSpPr/>
          <p:nvPr/>
        </p:nvSpPr>
        <p:spPr>
          <a:xfrm>
            <a:off x="661492" y="1661264"/>
            <a:ext cx="2371328" cy="590550"/>
          </a:xfrm>
          <a:prstGeom prst="rect">
            <a:avLst/>
          </a:prstGeom>
          <a:noFill/>
          <a:ln/>
        </p:spPr>
        <p:txBody>
          <a:bodyPr wrap="square" lIns="0" tIns="0" rIns="0" bIns="0" rtlCol="0" anchor="t"/>
          <a:lstStyle/>
          <a:p>
            <a:pPr>
              <a:lnSpc>
                <a:spcPts val="2292"/>
              </a:lnSpc>
            </a:pPr>
            <a:r>
              <a:rPr lang="en-US" sz="2400" dirty="0">
                <a:solidFill>
                  <a:srgbClr val="1B1B27"/>
                </a:solidFill>
                <a:latin typeface="Inter"/>
                <a:ea typeface="Raleway" pitchFamily="34" charset="-122"/>
                <a:cs typeface="Raleway" pitchFamily="34" charset="-120"/>
              </a:rPr>
              <a:t>Municipal Solid Waste</a:t>
            </a:r>
            <a:endParaRPr lang="en-US" sz="2400" dirty="0">
              <a:latin typeface="Inter"/>
            </a:endParaRPr>
          </a:p>
        </p:txBody>
      </p:sp>
      <p:sp>
        <p:nvSpPr>
          <p:cNvPr id="4" name="Text 2"/>
          <p:cNvSpPr/>
          <p:nvPr/>
        </p:nvSpPr>
        <p:spPr>
          <a:xfrm>
            <a:off x="661492" y="2440826"/>
            <a:ext cx="2371328" cy="907257"/>
          </a:xfrm>
          <a:prstGeom prst="rect">
            <a:avLst/>
          </a:prstGeom>
          <a:noFill/>
          <a:ln/>
        </p:spPr>
        <p:txBody>
          <a:bodyPr wrap="square" lIns="0" tIns="0" rIns="0" bIns="0" rtlCol="0" anchor="t"/>
          <a:lstStyle/>
          <a:p>
            <a:pPr>
              <a:lnSpc>
                <a:spcPts val="2375"/>
              </a:lnSpc>
            </a:pPr>
            <a:r>
              <a:rPr lang="en-US" sz="1900" dirty="0">
                <a:solidFill>
                  <a:srgbClr val="3C3939"/>
                </a:solidFill>
                <a:latin typeface="Inter"/>
                <a:ea typeface="Roboto" pitchFamily="34" charset="-122"/>
                <a:cs typeface="Roboto" pitchFamily="34" charset="-120"/>
              </a:rPr>
              <a:t>Includes household trash, food scraps, packaging materials, and yard waste.</a:t>
            </a:r>
            <a:endParaRPr lang="en-US" sz="1900" dirty="0">
              <a:latin typeface="Inter"/>
            </a:endParaRPr>
          </a:p>
        </p:txBody>
      </p:sp>
      <p:sp>
        <p:nvSpPr>
          <p:cNvPr id="5" name="Text 3"/>
          <p:cNvSpPr/>
          <p:nvPr/>
        </p:nvSpPr>
        <p:spPr>
          <a:xfrm>
            <a:off x="3500339" y="1661264"/>
            <a:ext cx="2362696" cy="295275"/>
          </a:xfrm>
          <a:prstGeom prst="rect">
            <a:avLst/>
          </a:prstGeom>
          <a:noFill/>
          <a:ln/>
        </p:spPr>
        <p:txBody>
          <a:bodyPr wrap="none" lIns="0" tIns="0" rIns="0" bIns="0" rtlCol="0" anchor="t"/>
          <a:lstStyle/>
          <a:p>
            <a:pPr>
              <a:lnSpc>
                <a:spcPts val="2292"/>
              </a:lnSpc>
            </a:pPr>
            <a:r>
              <a:rPr lang="en-US" sz="2400" dirty="0">
                <a:solidFill>
                  <a:srgbClr val="1B1B27"/>
                </a:solidFill>
                <a:latin typeface="Inter"/>
                <a:ea typeface="Raleway" pitchFamily="34" charset="-122"/>
                <a:cs typeface="Raleway" pitchFamily="34" charset="-120"/>
              </a:rPr>
              <a:t>Industrial Waste</a:t>
            </a:r>
            <a:endParaRPr lang="en-US" sz="2400" dirty="0">
              <a:latin typeface="Inter"/>
            </a:endParaRPr>
          </a:p>
        </p:txBody>
      </p:sp>
      <p:sp>
        <p:nvSpPr>
          <p:cNvPr id="6" name="Text 4"/>
          <p:cNvSpPr/>
          <p:nvPr/>
        </p:nvSpPr>
        <p:spPr>
          <a:xfrm>
            <a:off x="3500339" y="2145551"/>
            <a:ext cx="2371328" cy="907257"/>
          </a:xfrm>
          <a:prstGeom prst="rect">
            <a:avLst/>
          </a:prstGeom>
          <a:noFill/>
          <a:ln/>
        </p:spPr>
        <p:txBody>
          <a:bodyPr wrap="square" lIns="0" tIns="0" rIns="0" bIns="0" rtlCol="0" anchor="t"/>
          <a:lstStyle/>
          <a:p>
            <a:pPr>
              <a:lnSpc>
                <a:spcPts val="2375"/>
              </a:lnSpc>
            </a:pPr>
            <a:r>
              <a:rPr lang="en-US" sz="1900" dirty="0">
                <a:solidFill>
                  <a:srgbClr val="3C3939"/>
                </a:solidFill>
                <a:latin typeface="Inter"/>
                <a:ea typeface="Roboto" pitchFamily="34" charset="-122"/>
                <a:cs typeface="Roboto" pitchFamily="34" charset="-120"/>
              </a:rPr>
              <a:t>Generated by factories, businesses, and manufacturing processes.</a:t>
            </a:r>
            <a:endParaRPr lang="en-US" sz="1900" dirty="0">
              <a:latin typeface="Inter"/>
            </a:endParaRPr>
          </a:p>
        </p:txBody>
      </p:sp>
      <p:sp>
        <p:nvSpPr>
          <p:cNvPr id="7" name="Text 5"/>
          <p:cNvSpPr/>
          <p:nvPr/>
        </p:nvSpPr>
        <p:spPr>
          <a:xfrm>
            <a:off x="6339185" y="1661264"/>
            <a:ext cx="2362696" cy="295275"/>
          </a:xfrm>
          <a:prstGeom prst="rect">
            <a:avLst/>
          </a:prstGeom>
          <a:noFill/>
          <a:ln/>
        </p:spPr>
        <p:txBody>
          <a:bodyPr wrap="none" lIns="0" tIns="0" rIns="0" bIns="0" rtlCol="0" anchor="t"/>
          <a:lstStyle/>
          <a:p>
            <a:pPr>
              <a:lnSpc>
                <a:spcPts val="2292"/>
              </a:lnSpc>
            </a:pPr>
            <a:r>
              <a:rPr lang="en-US" sz="2400" dirty="0">
                <a:solidFill>
                  <a:srgbClr val="1B1B27"/>
                </a:solidFill>
                <a:latin typeface="Inter"/>
                <a:ea typeface="Raleway" pitchFamily="34" charset="-122"/>
                <a:cs typeface="Raleway" pitchFamily="34" charset="-120"/>
              </a:rPr>
              <a:t>Hazardous Waste</a:t>
            </a:r>
            <a:endParaRPr lang="en-US" sz="2400" dirty="0">
              <a:latin typeface="Inter"/>
            </a:endParaRPr>
          </a:p>
        </p:txBody>
      </p:sp>
      <p:sp>
        <p:nvSpPr>
          <p:cNvPr id="8" name="Text 6"/>
          <p:cNvSpPr/>
          <p:nvPr/>
        </p:nvSpPr>
        <p:spPr>
          <a:xfrm>
            <a:off x="6339185" y="2145551"/>
            <a:ext cx="2371328" cy="1209675"/>
          </a:xfrm>
          <a:prstGeom prst="rect">
            <a:avLst/>
          </a:prstGeom>
          <a:noFill/>
          <a:ln/>
        </p:spPr>
        <p:txBody>
          <a:bodyPr wrap="square" lIns="0" tIns="0" rIns="0" bIns="0" rtlCol="0" anchor="t"/>
          <a:lstStyle/>
          <a:p>
            <a:pPr>
              <a:lnSpc>
                <a:spcPts val="2375"/>
              </a:lnSpc>
            </a:pPr>
            <a:r>
              <a:rPr lang="en-US" sz="1900" dirty="0">
                <a:solidFill>
                  <a:srgbClr val="3C3939"/>
                </a:solidFill>
                <a:latin typeface="Inter"/>
                <a:ea typeface="Roboto" pitchFamily="34" charset="-122"/>
                <a:cs typeface="Roboto" pitchFamily="34" charset="-120"/>
              </a:rPr>
              <a:t>Includes toxic substances like chemicals, batteries, and medical waste, requiring special handling.</a:t>
            </a:r>
            <a:endParaRPr lang="en-US" sz="1900" dirty="0">
              <a:latin typeface="Inter"/>
            </a:endParaRPr>
          </a:p>
        </p:txBody>
      </p:sp>
      <p:sp>
        <p:nvSpPr>
          <p:cNvPr id="9" name="Text 7"/>
          <p:cNvSpPr/>
          <p:nvPr/>
        </p:nvSpPr>
        <p:spPr>
          <a:xfrm>
            <a:off x="9178032" y="1661264"/>
            <a:ext cx="2362696" cy="295275"/>
          </a:xfrm>
          <a:prstGeom prst="rect">
            <a:avLst/>
          </a:prstGeom>
          <a:noFill/>
          <a:ln/>
        </p:spPr>
        <p:txBody>
          <a:bodyPr wrap="none" lIns="0" tIns="0" rIns="0" bIns="0" rtlCol="0" anchor="t"/>
          <a:lstStyle/>
          <a:p>
            <a:pPr>
              <a:lnSpc>
                <a:spcPts val="2292"/>
              </a:lnSpc>
            </a:pPr>
            <a:r>
              <a:rPr lang="en-US" sz="2400" dirty="0">
                <a:solidFill>
                  <a:srgbClr val="1B1B27"/>
                </a:solidFill>
                <a:latin typeface="Inter"/>
                <a:ea typeface="Raleway" pitchFamily="34" charset="-122"/>
                <a:cs typeface="Raleway" pitchFamily="34" charset="-120"/>
              </a:rPr>
              <a:t>E-Waste</a:t>
            </a:r>
            <a:endParaRPr lang="en-US" sz="2400" dirty="0">
              <a:latin typeface="Inter"/>
            </a:endParaRPr>
          </a:p>
        </p:txBody>
      </p:sp>
      <p:sp>
        <p:nvSpPr>
          <p:cNvPr id="10" name="Text 8"/>
          <p:cNvSpPr/>
          <p:nvPr/>
        </p:nvSpPr>
        <p:spPr>
          <a:xfrm>
            <a:off x="9178032" y="2145551"/>
            <a:ext cx="2371328" cy="1814513"/>
          </a:xfrm>
          <a:prstGeom prst="rect">
            <a:avLst/>
          </a:prstGeom>
          <a:noFill/>
          <a:ln/>
        </p:spPr>
        <p:txBody>
          <a:bodyPr wrap="square" lIns="0" tIns="0" rIns="0" bIns="0" rtlCol="0" anchor="t"/>
          <a:lstStyle/>
          <a:p>
            <a:pPr>
              <a:lnSpc>
                <a:spcPts val="2375"/>
              </a:lnSpc>
            </a:pPr>
            <a:r>
              <a:rPr lang="en-US" sz="1900" dirty="0">
                <a:solidFill>
                  <a:srgbClr val="3C3939"/>
                </a:solidFill>
                <a:latin typeface="Inter"/>
                <a:ea typeface="Roboto" pitchFamily="34" charset="-122"/>
                <a:cs typeface="Roboto" pitchFamily="34" charset="-120"/>
              </a:rPr>
              <a:t>Discarded electronic devices such as phones, computers, and appliances, containing valuable materials and posing environmental risks.</a:t>
            </a:r>
            <a:endParaRPr lang="en-US" sz="1900" dirty="0">
              <a:latin typeface="Inter"/>
            </a:endParaRPr>
          </a:p>
        </p:txBody>
      </p:sp>
      <p:sp>
        <p:nvSpPr>
          <p:cNvPr id="12" name="Marcador de Posição do Rodapé 4">
            <a:extLst>
              <a:ext uri="{FF2B5EF4-FFF2-40B4-BE49-F238E27FC236}">
                <a16:creationId xmlns:a16="http://schemas.microsoft.com/office/drawing/2014/main" id="{5B17427C-133F-6BBA-57BA-F1AF1AB3F8F0}"/>
              </a:ext>
            </a:extLst>
          </p:cNvPr>
          <p:cNvSpPr txBox="1">
            <a:spLocks/>
          </p:cNvSpPr>
          <p:nvPr/>
        </p:nvSpPr>
        <p:spPr>
          <a:xfrm>
            <a:off x="5284454" y="6309100"/>
            <a:ext cx="2770595" cy="548900"/>
          </a:xfrm>
          <a:prstGeom prst="rect">
            <a:avLst/>
          </a:prstGeom>
        </p:spPr>
        <p:txBody>
          <a:bodyPr/>
          <a:lstStyle>
            <a:defPPr rtl="0">
              <a:defRPr lang="hu-HU"/>
            </a:defPPr>
            <a:lvl1pPr marL="0" algn="l" defTabSz="914400" rtl="0" eaLnBrk="1" latinLnBrk="0" hangingPunct="1">
              <a:defRPr lang="hu-HU" sz="1800" kern="1200">
                <a:solidFill>
                  <a:schemeClr val="tx1"/>
                </a:solidFill>
                <a:latin typeface="+mn-lt"/>
                <a:ea typeface="+mn-ea"/>
                <a:cs typeface="+mn-cs"/>
              </a:defRPr>
            </a:lvl1pPr>
            <a:lvl2pPr marL="457200" algn="l" defTabSz="914400" rtl="0" eaLnBrk="1" latinLnBrk="0" hangingPunct="1">
              <a:defRPr lang="hu-HU" sz="1800" kern="1200">
                <a:solidFill>
                  <a:schemeClr val="tx1"/>
                </a:solidFill>
                <a:latin typeface="+mn-lt"/>
                <a:ea typeface="+mn-ea"/>
                <a:cs typeface="+mn-cs"/>
              </a:defRPr>
            </a:lvl2pPr>
            <a:lvl3pPr marL="914400" algn="l" defTabSz="914400" rtl="0" eaLnBrk="1" latinLnBrk="0" hangingPunct="1">
              <a:defRPr lang="hu-HU" sz="1800" kern="1200">
                <a:solidFill>
                  <a:schemeClr val="tx1"/>
                </a:solidFill>
                <a:latin typeface="+mn-lt"/>
                <a:ea typeface="+mn-ea"/>
                <a:cs typeface="+mn-cs"/>
              </a:defRPr>
            </a:lvl3pPr>
            <a:lvl4pPr marL="1371600" algn="l" defTabSz="914400" rtl="0" eaLnBrk="1" latinLnBrk="0" hangingPunct="1">
              <a:defRPr lang="hu-HU" sz="1800" kern="1200">
                <a:solidFill>
                  <a:schemeClr val="tx1"/>
                </a:solidFill>
                <a:latin typeface="+mn-lt"/>
                <a:ea typeface="+mn-ea"/>
                <a:cs typeface="+mn-cs"/>
              </a:defRPr>
            </a:lvl4pPr>
            <a:lvl5pPr marL="1828800" algn="l" defTabSz="914400" rtl="0" eaLnBrk="1" latinLnBrk="0" hangingPunct="1">
              <a:defRPr lang="hu-HU" sz="1800" kern="1200">
                <a:solidFill>
                  <a:schemeClr val="tx1"/>
                </a:solidFill>
                <a:latin typeface="+mn-lt"/>
                <a:ea typeface="+mn-ea"/>
                <a:cs typeface="+mn-cs"/>
              </a:defRPr>
            </a:lvl5pPr>
            <a:lvl6pPr marL="2286000" algn="l" defTabSz="914400" rtl="0" eaLnBrk="1" latinLnBrk="0" hangingPunct="1">
              <a:defRPr lang="hu-HU" sz="1800" kern="1200">
                <a:solidFill>
                  <a:schemeClr val="tx1"/>
                </a:solidFill>
                <a:latin typeface="+mn-lt"/>
                <a:ea typeface="+mn-ea"/>
                <a:cs typeface="+mn-cs"/>
              </a:defRPr>
            </a:lvl6pPr>
            <a:lvl7pPr marL="2743200" algn="l" defTabSz="914400" rtl="0" eaLnBrk="1" latinLnBrk="0" hangingPunct="1">
              <a:defRPr lang="hu-HU" sz="1800" kern="1200">
                <a:solidFill>
                  <a:schemeClr val="tx1"/>
                </a:solidFill>
                <a:latin typeface="+mn-lt"/>
                <a:ea typeface="+mn-ea"/>
                <a:cs typeface="+mn-cs"/>
              </a:defRPr>
            </a:lvl7pPr>
            <a:lvl8pPr marL="3200400" algn="l" defTabSz="914400" rtl="0" eaLnBrk="1" latinLnBrk="0" hangingPunct="1">
              <a:defRPr lang="hu-HU" sz="1800" kern="1200">
                <a:solidFill>
                  <a:schemeClr val="tx1"/>
                </a:solidFill>
                <a:latin typeface="+mn-lt"/>
                <a:ea typeface="+mn-ea"/>
                <a:cs typeface="+mn-cs"/>
              </a:defRPr>
            </a:lvl8pPr>
            <a:lvl9pPr marL="3657600" algn="l" defTabSz="914400" rtl="0" eaLnBrk="1" latinLnBrk="0" hangingPunct="1">
              <a:defRPr lang="hu-HU" sz="1800" kern="1200">
                <a:solidFill>
                  <a:schemeClr val="tx1"/>
                </a:solidFill>
                <a:latin typeface="+mn-lt"/>
                <a:ea typeface="+mn-ea"/>
                <a:cs typeface="+mn-cs"/>
              </a:defRPr>
            </a:lvl9pPr>
          </a:lstStyle>
          <a:p>
            <a:pPr algn="ctr"/>
            <a:r>
              <a:rPr lang="en-US" sz="1200" dirty="0">
                <a:ea typeface="Times New Roman" panose="02020603050405020304" pitchFamily="18" charset="0"/>
              </a:rPr>
              <a:t>Go Green Against Climate Change - </a:t>
            </a:r>
            <a:r>
              <a:rPr lang="en-GB" sz="1200" dirty="0">
                <a:ea typeface="Times New Roman" panose="02020603050405020304" pitchFamily="18" charset="0"/>
              </a:rPr>
              <a:t>2023-1-RO01-KA220-SCH-000161283</a:t>
            </a:r>
            <a:r>
              <a:rPr lang="en-US" sz="1200" dirty="0">
                <a:ea typeface="Times New Roman" panose="02020603050405020304" pitchFamily="18" charset="0"/>
              </a:rPr>
              <a:t> </a:t>
            </a:r>
            <a:endParaRPr lang="en-US" sz="1200" dirty="0"/>
          </a:p>
        </p:txBody>
      </p:sp>
      <p:sp>
        <p:nvSpPr>
          <p:cNvPr id="13" name="Rettangolo 12">
            <a:extLst>
              <a:ext uri="{FF2B5EF4-FFF2-40B4-BE49-F238E27FC236}">
                <a16:creationId xmlns:a16="http://schemas.microsoft.com/office/drawing/2014/main" id="{67016CD2-FA06-E395-F5CC-A88C68187FB3}"/>
              </a:ext>
            </a:extLst>
          </p:cNvPr>
          <p:cNvSpPr/>
          <p:nvPr/>
        </p:nvSpPr>
        <p:spPr>
          <a:xfrm>
            <a:off x="10625559" y="6400800"/>
            <a:ext cx="1552525" cy="427701"/>
          </a:xfrm>
          <a:prstGeom prst="rect">
            <a:avLst/>
          </a:prstGeom>
          <a:solidFill>
            <a:srgbClr val="FEFEFE"/>
          </a:solidFill>
          <a:ln>
            <a:solidFill>
              <a:srgbClr val="FEFE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agem 13" descr="Uma imagem com desenho, Animação, Desenho animado, clipart&#10;&#10;Descrição gerada automaticamente">
            <a:extLst>
              <a:ext uri="{FF2B5EF4-FFF2-40B4-BE49-F238E27FC236}">
                <a16:creationId xmlns:a16="http://schemas.microsoft.com/office/drawing/2014/main" id="{EA1253C6-E5E8-986C-ACA5-B5A3E8D07594}"/>
              </a:ext>
            </a:extLst>
          </p:cNvPr>
          <p:cNvPicPr>
            <a:picLocks noChangeAspect="1"/>
          </p:cNvPicPr>
          <p:nvPr/>
        </p:nvPicPr>
        <p:blipFill>
          <a:blip r:embed="rId3"/>
          <a:stretch>
            <a:fillRect/>
          </a:stretch>
        </p:blipFill>
        <p:spPr>
          <a:xfrm>
            <a:off x="10210360" y="105160"/>
            <a:ext cx="1883318" cy="149229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2343249"/>
          </a:xfrm>
          <a:prstGeom prst="rect">
            <a:avLst/>
          </a:prstGeom>
        </p:spPr>
      </p:pic>
      <p:sp>
        <p:nvSpPr>
          <p:cNvPr id="3" name="Text 0"/>
          <p:cNvSpPr/>
          <p:nvPr/>
        </p:nvSpPr>
        <p:spPr>
          <a:xfrm>
            <a:off x="239346" y="2452192"/>
            <a:ext cx="10040044" cy="585688"/>
          </a:xfrm>
          <a:prstGeom prst="rect">
            <a:avLst/>
          </a:prstGeom>
          <a:noFill/>
          <a:ln/>
        </p:spPr>
        <p:txBody>
          <a:bodyPr wrap="none" lIns="0" tIns="0" rIns="0" bIns="0" rtlCol="0" anchor="t"/>
          <a:lstStyle/>
          <a:p>
            <a:pPr>
              <a:lnSpc>
                <a:spcPts val="4583"/>
              </a:lnSpc>
            </a:pPr>
            <a:r>
              <a:rPr lang="en-US" sz="3667" dirty="0">
                <a:solidFill>
                  <a:srgbClr val="1B1B27"/>
                </a:solidFill>
                <a:latin typeface="Petrona Bold"/>
                <a:ea typeface="Raleway" pitchFamily="34" charset="-122"/>
                <a:cs typeface="Raleway" pitchFamily="34" charset="-120"/>
              </a:rPr>
              <a:t>The Importance of Proper Waste Management</a:t>
            </a:r>
            <a:endParaRPr lang="en-US" sz="3667" dirty="0">
              <a:latin typeface="Petrona Bold"/>
            </a:endParaRPr>
          </a:p>
        </p:txBody>
      </p:sp>
      <p:sp>
        <p:nvSpPr>
          <p:cNvPr id="4" name="Shape 1"/>
          <p:cNvSpPr/>
          <p:nvPr/>
        </p:nvSpPr>
        <p:spPr>
          <a:xfrm>
            <a:off x="343519" y="3265075"/>
            <a:ext cx="421779" cy="421779"/>
          </a:xfrm>
          <a:prstGeom prst="roundRect">
            <a:avLst>
              <a:gd name="adj" fmla="val 18667"/>
            </a:avLst>
          </a:prstGeom>
          <a:solidFill>
            <a:srgbClr val="E1E1EA"/>
          </a:solidFill>
          <a:ln w="7620">
            <a:solidFill>
              <a:srgbClr val="C7C7D0"/>
            </a:solidFill>
            <a:prstDash val="solid"/>
          </a:ln>
        </p:spPr>
        <p:txBody>
          <a:bodyPr/>
          <a:lstStyle/>
          <a:p>
            <a:endParaRPr lang="it-IT" sz="1500">
              <a:latin typeface="Inter"/>
            </a:endParaRPr>
          </a:p>
        </p:txBody>
      </p:sp>
      <p:sp>
        <p:nvSpPr>
          <p:cNvPr id="5" name="Text 2"/>
          <p:cNvSpPr/>
          <p:nvPr/>
        </p:nvSpPr>
        <p:spPr>
          <a:xfrm>
            <a:off x="494232" y="3335321"/>
            <a:ext cx="120353" cy="281186"/>
          </a:xfrm>
          <a:prstGeom prst="rect">
            <a:avLst/>
          </a:prstGeom>
          <a:noFill/>
          <a:ln/>
        </p:spPr>
        <p:txBody>
          <a:bodyPr wrap="none" lIns="0" tIns="0" rIns="0" bIns="0" rtlCol="0" anchor="t"/>
          <a:lstStyle/>
          <a:p>
            <a:pPr algn="ctr">
              <a:lnSpc>
                <a:spcPts val="2208"/>
              </a:lnSpc>
            </a:pPr>
            <a:r>
              <a:rPr lang="en-US" sz="2208" dirty="0">
                <a:solidFill>
                  <a:srgbClr val="3C3939"/>
                </a:solidFill>
                <a:latin typeface="Inter"/>
                <a:ea typeface="Raleway" pitchFamily="34" charset="-122"/>
                <a:cs typeface="Raleway" pitchFamily="34" charset="-120"/>
              </a:rPr>
              <a:t>1</a:t>
            </a:r>
            <a:endParaRPr lang="en-US" sz="2208" dirty="0">
              <a:latin typeface="Inter"/>
            </a:endParaRPr>
          </a:p>
        </p:txBody>
      </p:sp>
      <p:sp>
        <p:nvSpPr>
          <p:cNvPr id="6" name="Text 3"/>
          <p:cNvSpPr/>
          <p:nvPr/>
        </p:nvSpPr>
        <p:spPr>
          <a:xfrm>
            <a:off x="952722" y="3265074"/>
            <a:ext cx="2726333" cy="292893"/>
          </a:xfrm>
          <a:prstGeom prst="rect">
            <a:avLst/>
          </a:prstGeom>
          <a:noFill/>
          <a:ln/>
        </p:spPr>
        <p:txBody>
          <a:bodyPr wrap="none" lIns="0" tIns="0" rIns="0" bIns="0" rtlCol="0" anchor="t"/>
          <a:lstStyle/>
          <a:p>
            <a:pPr>
              <a:lnSpc>
                <a:spcPts val="2292"/>
              </a:lnSpc>
            </a:pPr>
            <a:r>
              <a:rPr lang="en-US" sz="2200" b="1" dirty="0">
                <a:solidFill>
                  <a:srgbClr val="3C3939"/>
                </a:solidFill>
                <a:latin typeface="Inter"/>
                <a:ea typeface="Raleway" pitchFamily="34" charset="-122"/>
                <a:cs typeface="Raleway" pitchFamily="34" charset="-120"/>
              </a:rPr>
              <a:t>Environmental Protection</a:t>
            </a:r>
            <a:endParaRPr lang="en-US" sz="2200" b="1" dirty="0">
              <a:latin typeface="Inter"/>
            </a:endParaRPr>
          </a:p>
        </p:txBody>
      </p:sp>
      <p:sp>
        <p:nvSpPr>
          <p:cNvPr id="7" name="Text 4"/>
          <p:cNvSpPr/>
          <p:nvPr/>
        </p:nvSpPr>
        <p:spPr>
          <a:xfrm>
            <a:off x="952722" y="3670383"/>
            <a:ext cx="4737100" cy="599678"/>
          </a:xfrm>
          <a:prstGeom prst="rect">
            <a:avLst/>
          </a:prstGeom>
          <a:noFill/>
          <a:ln/>
        </p:spPr>
        <p:txBody>
          <a:bodyPr wrap="square" lIns="0" tIns="0" rIns="0" bIns="0" rtlCol="0" anchor="t"/>
          <a:lstStyle/>
          <a:p>
            <a:pPr>
              <a:lnSpc>
                <a:spcPts val="2333"/>
              </a:lnSpc>
            </a:pPr>
            <a:r>
              <a:rPr lang="en-US" sz="1900" dirty="0">
                <a:solidFill>
                  <a:srgbClr val="3C3939"/>
                </a:solidFill>
                <a:latin typeface="Inter"/>
                <a:ea typeface="Roboto" pitchFamily="34" charset="-122"/>
                <a:cs typeface="Roboto" pitchFamily="34" charset="-120"/>
              </a:rPr>
              <a:t>Minimizes pollution, preserves natural resources, and protects ecosystems.</a:t>
            </a:r>
            <a:endParaRPr lang="en-US" sz="1900" dirty="0">
              <a:latin typeface="Inter"/>
            </a:endParaRPr>
          </a:p>
        </p:txBody>
      </p:sp>
      <p:sp>
        <p:nvSpPr>
          <p:cNvPr id="8" name="Shape 5"/>
          <p:cNvSpPr/>
          <p:nvPr/>
        </p:nvSpPr>
        <p:spPr>
          <a:xfrm>
            <a:off x="5877246" y="3265075"/>
            <a:ext cx="421779" cy="421779"/>
          </a:xfrm>
          <a:prstGeom prst="roundRect">
            <a:avLst>
              <a:gd name="adj" fmla="val 18667"/>
            </a:avLst>
          </a:prstGeom>
          <a:solidFill>
            <a:srgbClr val="E1E1EA"/>
          </a:solidFill>
          <a:ln w="7620">
            <a:solidFill>
              <a:srgbClr val="C7C7D0"/>
            </a:solidFill>
            <a:prstDash val="solid"/>
          </a:ln>
        </p:spPr>
        <p:txBody>
          <a:bodyPr/>
          <a:lstStyle/>
          <a:p>
            <a:endParaRPr lang="it-IT" sz="1500">
              <a:latin typeface="Inter"/>
            </a:endParaRPr>
          </a:p>
        </p:txBody>
      </p:sp>
      <p:sp>
        <p:nvSpPr>
          <p:cNvPr id="9" name="Text 6"/>
          <p:cNvSpPr/>
          <p:nvPr/>
        </p:nvSpPr>
        <p:spPr>
          <a:xfrm>
            <a:off x="6014862" y="3335321"/>
            <a:ext cx="146447" cy="281186"/>
          </a:xfrm>
          <a:prstGeom prst="rect">
            <a:avLst/>
          </a:prstGeom>
          <a:noFill/>
          <a:ln/>
        </p:spPr>
        <p:txBody>
          <a:bodyPr wrap="none" lIns="0" tIns="0" rIns="0" bIns="0" rtlCol="0" anchor="t"/>
          <a:lstStyle/>
          <a:p>
            <a:pPr algn="ctr">
              <a:lnSpc>
                <a:spcPts val="2208"/>
              </a:lnSpc>
            </a:pPr>
            <a:r>
              <a:rPr lang="en-US" sz="2208" dirty="0">
                <a:solidFill>
                  <a:srgbClr val="3C3939"/>
                </a:solidFill>
                <a:latin typeface="Inter"/>
                <a:ea typeface="Raleway" pitchFamily="34" charset="-122"/>
                <a:cs typeface="Raleway" pitchFamily="34" charset="-120"/>
              </a:rPr>
              <a:t>2</a:t>
            </a:r>
            <a:endParaRPr lang="en-US" sz="2208" dirty="0">
              <a:latin typeface="Inter"/>
            </a:endParaRPr>
          </a:p>
        </p:txBody>
      </p:sp>
      <p:sp>
        <p:nvSpPr>
          <p:cNvPr id="10" name="Text 7"/>
          <p:cNvSpPr/>
          <p:nvPr/>
        </p:nvSpPr>
        <p:spPr>
          <a:xfrm>
            <a:off x="6486450" y="3265074"/>
            <a:ext cx="2343249" cy="292893"/>
          </a:xfrm>
          <a:prstGeom prst="rect">
            <a:avLst/>
          </a:prstGeom>
          <a:noFill/>
          <a:ln/>
        </p:spPr>
        <p:txBody>
          <a:bodyPr wrap="none" lIns="0" tIns="0" rIns="0" bIns="0" rtlCol="0" anchor="t"/>
          <a:lstStyle/>
          <a:p>
            <a:pPr>
              <a:lnSpc>
                <a:spcPts val="2292"/>
              </a:lnSpc>
            </a:pPr>
            <a:r>
              <a:rPr lang="en-US" sz="2200" b="1" dirty="0">
                <a:solidFill>
                  <a:srgbClr val="3C3939"/>
                </a:solidFill>
                <a:latin typeface="Inter"/>
                <a:ea typeface="Raleway" pitchFamily="34" charset="-122"/>
                <a:cs typeface="Raleway" pitchFamily="34" charset="-120"/>
              </a:rPr>
              <a:t>Public Health</a:t>
            </a:r>
            <a:endParaRPr lang="en-US" sz="2200" b="1" dirty="0">
              <a:latin typeface="Inter"/>
            </a:endParaRPr>
          </a:p>
        </p:txBody>
      </p:sp>
      <p:sp>
        <p:nvSpPr>
          <p:cNvPr id="11" name="Text 8"/>
          <p:cNvSpPr/>
          <p:nvPr/>
        </p:nvSpPr>
        <p:spPr>
          <a:xfrm>
            <a:off x="6486449" y="3670383"/>
            <a:ext cx="4737100" cy="599678"/>
          </a:xfrm>
          <a:prstGeom prst="rect">
            <a:avLst/>
          </a:prstGeom>
          <a:noFill/>
          <a:ln/>
        </p:spPr>
        <p:txBody>
          <a:bodyPr wrap="square" lIns="0" tIns="0" rIns="0" bIns="0" rtlCol="0" anchor="t"/>
          <a:lstStyle/>
          <a:p>
            <a:pPr>
              <a:lnSpc>
                <a:spcPts val="2333"/>
              </a:lnSpc>
            </a:pPr>
            <a:r>
              <a:rPr lang="en-US" sz="1900" dirty="0">
                <a:solidFill>
                  <a:srgbClr val="3C3939"/>
                </a:solidFill>
                <a:latin typeface="Inter"/>
                <a:ea typeface="Roboto" pitchFamily="34" charset="-122"/>
                <a:cs typeface="Roboto" pitchFamily="34" charset="-120"/>
              </a:rPr>
              <a:t>Reduces disease spread and ensures safe living conditions for communities.</a:t>
            </a:r>
            <a:endParaRPr lang="en-US" sz="1900" dirty="0">
              <a:latin typeface="Inter"/>
            </a:endParaRPr>
          </a:p>
        </p:txBody>
      </p:sp>
      <p:sp>
        <p:nvSpPr>
          <p:cNvPr id="12" name="Shape 9"/>
          <p:cNvSpPr/>
          <p:nvPr/>
        </p:nvSpPr>
        <p:spPr>
          <a:xfrm>
            <a:off x="343519" y="4668325"/>
            <a:ext cx="421779" cy="421779"/>
          </a:xfrm>
          <a:prstGeom prst="roundRect">
            <a:avLst>
              <a:gd name="adj" fmla="val 18667"/>
            </a:avLst>
          </a:prstGeom>
          <a:solidFill>
            <a:srgbClr val="E1E1EA"/>
          </a:solidFill>
          <a:ln w="7620">
            <a:solidFill>
              <a:srgbClr val="C7C7D0"/>
            </a:solidFill>
            <a:prstDash val="solid"/>
          </a:ln>
        </p:spPr>
        <p:txBody>
          <a:bodyPr/>
          <a:lstStyle/>
          <a:p>
            <a:endParaRPr lang="it-IT" sz="1500">
              <a:latin typeface="Inter"/>
            </a:endParaRPr>
          </a:p>
        </p:txBody>
      </p:sp>
      <p:sp>
        <p:nvSpPr>
          <p:cNvPr id="13" name="Text 10"/>
          <p:cNvSpPr/>
          <p:nvPr/>
        </p:nvSpPr>
        <p:spPr>
          <a:xfrm>
            <a:off x="479349" y="4738572"/>
            <a:ext cx="150118" cy="281186"/>
          </a:xfrm>
          <a:prstGeom prst="rect">
            <a:avLst/>
          </a:prstGeom>
          <a:noFill/>
          <a:ln/>
        </p:spPr>
        <p:txBody>
          <a:bodyPr wrap="none" lIns="0" tIns="0" rIns="0" bIns="0" rtlCol="0" anchor="t"/>
          <a:lstStyle/>
          <a:p>
            <a:pPr algn="ctr">
              <a:lnSpc>
                <a:spcPts val="2208"/>
              </a:lnSpc>
            </a:pPr>
            <a:r>
              <a:rPr lang="en-US" sz="2208" dirty="0">
                <a:solidFill>
                  <a:srgbClr val="3C3939"/>
                </a:solidFill>
                <a:latin typeface="Inter"/>
                <a:ea typeface="Raleway" pitchFamily="34" charset="-122"/>
                <a:cs typeface="Raleway" pitchFamily="34" charset="-120"/>
              </a:rPr>
              <a:t>3</a:t>
            </a:r>
            <a:endParaRPr lang="en-US" sz="2208" dirty="0">
              <a:latin typeface="Inter"/>
            </a:endParaRPr>
          </a:p>
        </p:txBody>
      </p:sp>
      <p:sp>
        <p:nvSpPr>
          <p:cNvPr id="14" name="Text 11"/>
          <p:cNvSpPr/>
          <p:nvPr/>
        </p:nvSpPr>
        <p:spPr>
          <a:xfrm>
            <a:off x="952722" y="4668325"/>
            <a:ext cx="2505174" cy="292893"/>
          </a:xfrm>
          <a:prstGeom prst="rect">
            <a:avLst/>
          </a:prstGeom>
          <a:noFill/>
          <a:ln/>
        </p:spPr>
        <p:txBody>
          <a:bodyPr wrap="none" lIns="0" tIns="0" rIns="0" bIns="0" rtlCol="0" anchor="t"/>
          <a:lstStyle/>
          <a:p>
            <a:pPr>
              <a:lnSpc>
                <a:spcPts val="2292"/>
              </a:lnSpc>
            </a:pPr>
            <a:r>
              <a:rPr lang="en-US" sz="2200" b="1" dirty="0">
                <a:solidFill>
                  <a:srgbClr val="3C3939"/>
                </a:solidFill>
                <a:latin typeface="Inter"/>
                <a:ea typeface="Raleway" pitchFamily="34" charset="-122"/>
                <a:cs typeface="Raleway" pitchFamily="34" charset="-120"/>
              </a:rPr>
              <a:t>Resource Conservation</a:t>
            </a:r>
            <a:endParaRPr lang="en-US" sz="2200" b="1" dirty="0">
              <a:latin typeface="Inter"/>
            </a:endParaRPr>
          </a:p>
        </p:txBody>
      </p:sp>
      <p:sp>
        <p:nvSpPr>
          <p:cNvPr id="15" name="Text 12"/>
          <p:cNvSpPr/>
          <p:nvPr/>
        </p:nvSpPr>
        <p:spPr>
          <a:xfrm>
            <a:off x="952722" y="5073633"/>
            <a:ext cx="4737100" cy="599678"/>
          </a:xfrm>
          <a:prstGeom prst="rect">
            <a:avLst/>
          </a:prstGeom>
          <a:noFill/>
          <a:ln/>
        </p:spPr>
        <p:txBody>
          <a:bodyPr wrap="square" lIns="0" tIns="0" rIns="0" bIns="0" rtlCol="0" anchor="t"/>
          <a:lstStyle/>
          <a:p>
            <a:pPr>
              <a:lnSpc>
                <a:spcPts val="2333"/>
              </a:lnSpc>
            </a:pPr>
            <a:r>
              <a:rPr lang="en-US" sz="1900" dirty="0">
                <a:solidFill>
                  <a:srgbClr val="3C3939"/>
                </a:solidFill>
                <a:latin typeface="Inter"/>
                <a:ea typeface="Roboto" pitchFamily="34" charset="-122"/>
                <a:cs typeface="Roboto" pitchFamily="34" charset="-120"/>
              </a:rPr>
              <a:t>Promotes recycling and reuse, extending the lifespan of valuable materials.</a:t>
            </a:r>
            <a:endParaRPr lang="en-US" sz="1900" dirty="0">
              <a:latin typeface="Inter"/>
            </a:endParaRPr>
          </a:p>
        </p:txBody>
      </p:sp>
      <p:sp>
        <p:nvSpPr>
          <p:cNvPr id="16" name="Shape 13"/>
          <p:cNvSpPr/>
          <p:nvPr/>
        </p:nvSpPr>
        <p:spPr>
          <a:xfrm>
            <a:off x="5877246" y="4668325"/>
            <a:ext cx="421779" cy="421779"/>
          </a:xfrm>
          <a:prstGeom prst="roundRect">
            <a:avLst>
              <a:gd name="adj" fmla="val 18667"/>
            </a:avLst>
          </a:prstGeom>
          <a:solidFill>
            <a:srgbClr val="E1E1EA"/>
          </a:solidFill>
          <a:ln w="7620">
            <a:solidFill>
              <a:srgbClr val="C7C7D0"/>
            </a:solidFill>
            <a:prstDash val="solid"/>
          </a:ln>
        </p:spPr>
        <p:txBody>
          <a:bodyPr/>
          <a:lstStyle/>
          <a:p>
            <a:endParaRPr lang="it-IT" sz="1500">
              <a:latin typeface="Inter"/>
            </a:endParaRPr>
          </a:p>
        </p:txBody>
      </p:sp>
      <p:sp>
        <p:nvSpPr>
          <p:cNvPr id="17" name="Text 14"/>
          <p:cNvSpPr/>
          <p:nvPr/>
        </p:nvSpPr>
        <p:spPr>
          <a:xfrm>
            <a:off x="6011390" y="4738572"/>
            <a:ext cx="153492" cy="281186"/>
          </a:xfrm>
          <a:prstGeom prst="rect">
            <a:avLst/>
          </a:prstGeom>
          <a:noFill/>
          <a:ln/>
        </p:spPr>
        <p:txBody>
          <a:bodyPr wrap="none" lIns="0" tIns="0" rIns="0" bIns="0" rtlCol="0" anchor="t"/>
          <a:lstStyle/>
          <a:p>
            <a:pPr algn="ctr">
              <a:lnSpc>
                <a:spcPts val="2208"/>
              </a:lnSpc>
            </a:pPr>
            <a:r>
              <a:rPr lang="en-US" sz="2208" dirty="0">
                <a:solidFill>
                  <a:srgbClr val="3C3939"/>
                </a:solidFill>
                <a:latin typeface="Inter"/>
                <a:ea typeface="Raleway" pitchFamily="34" charset="-122"/>
                <a:cs typeface="Raleway" pitchFamily="34" charset="-120"/>
              </a:rPr>
              <a:t>4</a:t>
            </a:r>
            <a:endParaRPr lang="en-US" sz="2208" dirty="0">
              <a:latin typeface="Inter"/>
            </a:endParaRPr>
          </a:p>
        </p:txBody>
      </p:sp>
      <p:sp>
        <p:nvSpPr>
          <p:cNvPr id="18" name="Text 15"/>
          <p:cNvSpPr/>
          <p:nvPr/>
        </p:nvSpPr>
        <p:spPr>
          <a:xfrm>
            <a:off x="6486450" y="4668325"/>
            <a:ext cx="2343249" cy="292893"/>
          </a:xfrm>
          <a:prstGeom prst="rect">
            <a:avLst/>
          </a:prstGeom>
          <a:noFill/>
          <a:ln/>
        </p:spPr>
        <p:txBody>
          <a:bodyPr wrap="none" lIns="0" tIns="0" rIns="0" bIns="0" rtlCol="0" anchor="t"/>
          <a:lstStyle/>
          <a:p>
            <a:pPr>
              <a:lnSpc>
                <a:spcPts val="2292"/>
              </a:lnSpc>
            </a:pPr>
            <a:r>
              <a:rPr lang="en-US" sz="2200" b="1" dirty="0">
                <a:solidFill>
                  <a:srgbClr val="3C3939"/>
                </a:solidFill>
                <a:latin typeface="Inter"/>
                <a:ea typeface="Raleway" pitchFamily="34" charset="-122"/>
                <a:cs typeface="Raleway" pitchFamily="34" charset="-120"/>
              </a:rPr>
              <a:t>Economic Benefits</a:t>
            </a:r>
            <a:endParaRPr lang="en-US" sz="2200" b="1" dirty="0">
              <a:latin typeface="Inter"/>
            </a:endParaRPr>
          </a:p>
        </p:txBody>
      </p:sp>
      <p:sp>
        <p:nvSpPr>
          <p:cNvPr id="19" name="Text 16"/>
          <p:cNvSpPr/>
          <p:nvPr/>
        </p:nvSpPr>
        <p:spPr>
          <a:xfrm>
            <a:off x="6486449" y="5073633"/>
            <a:ext cx="4737100" cy="599678"/>
          </a:xfrm>
          <a:prstGeom prst="rect">
            <a:avLst/>
          </a:prstGeom>
          <a:noFill/>
          <a:ln/>
        </p:spPr>
        <p:txBody>
          <a:bodyPr wrap="square" lIns="0" tIns="0" rIns="0" bIns="0" rtlCol="0" anchor="t"/>
          <a:lstStyle/>
          <a:p>
            <a:pPr>
              <a:lnSpc>
                <a:spcPts val="2333"/>
              </a:lnSpc>
            </a:pPr>
            <a:r>
              <a:rPr lang="en-US" sz="1900" dirty="0">
                <a:solidFill>
                  <a:srgbClr val="3C3939"/>
                </a:solidFill>
                <a:latin typeface="Inter"/>
                <a:ea typeface="Roboto" pitchFamily="34" charset="-122"/>
                <a:cs typeface="Roboto" pitchFamily="34" charset="-120"/>
              </a:rPr>
              <a:t>Creates jobs, fosters innovation, and drives a circular economy.</a:t>
            </a:r>
            <a:endParaRPr lang="en-US" sz="1900" dirty="0">
              <a:latin typeface="Inter"/>
            </a:endParaRPr>
          </a:p>
        </p:txBody>
      </p:sp>
      <p:sp>
        <p:nvSpPr>
          <p:cNvPr id="20" name="Marcador de Posição do Rodapé 4">
            <a:extLst>
              <a:ext uri="{FF2B5EF4-FFF2-40B4-BE49-F238E27FC236}">
                <a16:creationId xmlns:a16="http://schemas.microsoft.com/office/drawing/2014/main" id="{792835B4-BD25-0498-8784-B3B8DF22801B}"/>
              </a:ext>
            </a:extLst>
          </p:cNvPr>
          <p:cNvSpPr txBox="1">
            <a:spLocks/>
          </p:cNvSpPr>
          <p:nvPr/>
        </p:nvSpPr>
        <p:spPr>
          <a:xfrm>
            <a:off x="5284454" y="6309100"/>
            <a:ext cx="2770595" cy="548900"/>
          </a:xfrm>
          <a:prstGeom prst="rect">
            <a:avLst/>
          </a:prstGeom>
        </p:spPr>
        <p:txBody>
          <a:bodyPr/>
          <a:lstStyle>
            <a:defPPr rtl="0">
              <a:defRPr lang="hu-HU"/>
            </a:defPPr>
            <a:lvl1pPr marL="0" algn="l" defTabSz="914400" rtl="0" eaLnBrk="1" latinLnBrk="0" hangingPunct="1">
              <a:defRPr lang="hu-HU" sz="1800" kern="1200">
                <a:solidFill>
                  <a:schemeClr val="tx1"/>
                </a:solidFill>
                <a:latin typeface="+mn-lt"/>
                <a:ea typeface="+mn-ea"/>
                <a:cs typeface="+mn-cs"/>
              </a:defRPr>
            </a:lvl1pPr>
            <a:lvl2pPr marL="457200" algn="l" defTabSz="914400" rtl="0" eaLnBrk="1" latinLnBrk="0" hangingPunct="1">
              <a:defRPr lang="hu-HU" sz="1800" kern="1200">
                <a:solidFill>
                  <a:schemeClr val="tx1"/>
                </a:solidFill>
                <a:latin typeface="+mn-lt"/>
                <a:ea typeface="+mn-ea"/>
                <a:cs typeface="+mn-cs"/>
              </a:defRPr>
            </a:lvl2pPr>
            <a:lvl3pPr marL="914400" algn="l" defTabSz="914400" rtl="0" eaLnBrk="1" latinLnBrk="0" hangingPunct="1">
              <a:defRPr lang="hu-HU" sz="1800" kern="1200">
                <a:solidFill>
                  <a:schemeClr val="tx1"/>
                </a:solidFill>
                <a:latin typeface="+mn-lt"/>
                <a:ea typeface="+mn-ea"/>
                <a:cs typeface="+mn-cs"/>
              </a:defRPr>
            </a:lvl3pPr>
            <a:lvl4pPr marL="1371600" algn="l" defTabSz="914400" rtl="0" eaLnBrk="1" latinLnBrk="0" hangingPunct="1">
              <a:defRPr lang="hu-HU" sz="1800" kern="1200">
                <a:solidFill>
                  <a:schemeClr val="tx1"/>
                </a:solidFill>
                <a:latin typeface="+mn-lt"/>
                <a:ea typeface="+mn-ea"/>
                <a:cs typeface="+mn-cs"/>
              </a:defRPr>
            </a:lvl4pPr>
            <a:lvl5pPr marL="1828800" algn="l" defTabSz="914400" rtl="0" eaLnBrk="1" latinLnBrk="0" hangingPunct="1">
              <a:defRPr lang="hu-HU" sz="1800" kern="1200">
                <a:solidFill>
                  <a:schemeClr val="tx1"/>
                </a:solidFill>
                <a:latin typeface="+mn-lt"/>
                <a:ea typeface="+mn-ea"/>
                <a:cs typeface="+mn-cs"/>
              </a:defRPr>
            </a:lvl5pPr>
            <a:lvl6pPr marL="2286000" algn="l" defTabSz="914400" rtl="0" eaLnBrk="1" latinLnBrk="0" hangingPunct="1">
              <a:defRPr lang="hu-HU" sz="1800" kern="1200">
                <a:solidFill>
                  <a:schemeClr val="tx1"/>
                </a:solidFill>
                <a:latin typeface="+mn-lt"/>
                <a:ea typeface="+mn-ea"/>
                <a:cs typeface="+mn-cs"/>
              </a:defRPr>
            </a:lvl6pPr>
            <a:lvl7pPr marL="2743200" algn="l" defTabSz="914400" rtl="0" eaLnBrk="1" latinLnBrk="0" hangingPunct="1">
              <a:defRPr lang="hu-HU" sz="1800" kern="1200">
                <a:solidFill>
                  <a:schemeClr val="tx1"/>
                </a:solidFill>
                <a:latin typeface="+mn-lt"/>
                <a:ea typeface="+mn-ea"/>
                <a:cs typeface="+mn-cs"/>
              </a:defRPr>
            </a:lvl7pPr>
            <a:lvl8pPr marL="3200400" algn="l" defTabSz="914400" rtl="0" eaLnBrk="1" latinLnBrk="0" hangingPunct="1">
              <a:defRPr lang="hu-HU" sz="1800" kern="1200">
                <a:solidFill>
                  <a:schemeClr val="tx1"/>
                </a:solidFill>
                <a:latin typeface="+mn-lt"/>
                <a:ea typeface="+mn-ea"/>
                <a:cs typeface="+mn-cs"/>
              </a:defRPr>
            </a:lvl8pPr>
            <a:lvl9pPr marL="3657600" algn="l" defTabSz="914400" rtl="0" eaLnBrk="1" latinLnBrk="0" hangingPunct="1">
              <a:defRPr lang="hu-HU" sz="1800" kern="1200">
                <a:solidFill>
                  <a:schemeClr val="tx1"/>
                </a:solidFill>
                <a:latin typeface="+mn-lt"/>
                <a:ea typeface="+mn-ea"/>
                <a:cs typeface="+mn-cs"/>
              </a:defRPr>
            </a:lvl9pPr>
          </a:lstStyle>
          <a:p>
            <a:pPr algn="ctr"/>
            <a:r>
              <a:rPr lang="en-US" sz="1200" dirty="0">
                <a:ea typeface="Times New Roman" panose="02020603050405020304" pitchFamily="18" charset="0"/>
              </a:rPr>
              <a:t>Go Green Against Climate Change - </a:t>
            </a:r>
            <a:r>
              <a:rPr lang="en-GB" sz="1200" dirty="0">
                <a:ea typeface="Times New Roman" panose="02020603050405020304" pitchFamily="18" charset="0"/>
              </a:rPr>
              <a:t>2023-1-RO01-KA220-SCH-000161283</a:t>
            </a:r>
            <a:r>
              <a:rPr lang="en-US" sz="1200" dirty="0">
                <a:ea typeface="Times New Roman" panose="02020603050405020304" pitchFamily="18" charset="0"/>
              </a:rPr>
              <a:t> </a:t>
            </a:r>
            <a:endParaRPr lang="en-US" sz="1200" dirty="0"/>
          </a:p>
        </p:txBody>
      </p:sp>
      <p:sp>
        <p:nvSpPr>
          <p:cNvPr id="21" name="Rettangolo 20">
            <a:extLst>
              <a:ext uri="{FF2B5EF4-FFF2-40B4-BE49-F238E27FC236}">
                <a16:creationId xmlns:a16="http://schemas.microsoft.com/office/drawing/2014/main" id="{48BE0A78-BCFE-39A0-56AE-A5B10B6A4280}"/>
              </a:ext>
            </a:extLst>
          </p:cNvPr>
          <p:cNvSpPr/>
          <p:nvPr/>
        </p:nvSpPr>
        <p:spPr>
          <a:xfrm>
            <a:off x="10625559" y="6400800"/>
            <a:ext cx="1552525" cy="427701"/>
          </a:xfrm>
          <a:prstGeom prst="rect">
            <a:avLst/>
          </a:prstGeom>
          <a:solidFill>
            <a:srgbClr val="FEFEFE"/>
          </a:solidFill>
          <a:ln>
            <a:solidFill>
              <a:srgbClr val="FEFE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06849" y="334872"/>
            <a:ext cx="5194003" cy="590649"/>
          </a:xfrm>
          <a:prstGeom prst="rect">
            <a:avLst/>
          </a:prstGeom>
          <a:noFill/>
          <a:ln/>
        </p:spPr>
        <p:txBody>
          <a:bodyPr wrap="none" lIns="0" tIns="0" rIns="0" bIns="0" rtlCol="0" anchor="t"/>
          <a:lstStyle/>
          <a:p>
            <a:pPr>
              <a:lnSpc>
                <a:spcPts val="4625"/>
              </a:lnSpc>
            </a:pPr>
            <a:r>
              <a:rPr lang="en-US" sz="4300" b="1" dirty="0">
                <a:solidFill>
                  <a:srgbClr val="1B1B27"/>
                </a:solidFill>
                <a:latin typeface="Petrona Bold"/>
                <a:ea typeface="Raleway" pitchFamily="34" charset="-122"/>
                <a:cs typeface="Raleway" pitchFamily="34" charset="-120"/>
              </a:rPr>
              <a:t>Landfills: Pros and Cons</a:t>
            </a:r>
            <a:endParaRPr lang="en-US" sz="4300" b="1" dirty="0">
              <a:latin typeface="Petrona Bold"/>
            </a:endParaRPr>
          </a:p>
        </p:txBody>
      </p:sp>
      <p:sp>
        <p:nvSpPr>
          <p:cNvPr id="3" name="Text 1"/>
          <p:cNvSpPr/>
          <p:nvPr/>
        </p:nvSpPr>
        <p:spPr>
          <a:xfrm>
            <a:off x="1749512" y="1398000"/>
            <a:ext cx="2362696" cy="295275"/>
          </a:xfrm>
          <a:prstGeom prst="rect">
            <a:avLst/>
          </a:prstGeom>
          <a:noFill/>
          <a:ln/>
        </p:spPr>
        <p:txBody>
          <a:bodyPr wrap="none" lIns="0" tIns="0" rIns="0" bIns="0" rtlCol="0" anchor="t"/>
          <a:lstStyle/>
          <a:p>
            <a:pPr algn="ctr">
              <a:lnSpc>
                <a:spcPts val="2292"/>
              </a:lnSpc>
            </a:pPr>
            <a:r>
              <a:rPr lang="en-US" sz="2200" b="1" dirty="0">
                <a:solidFill>
                  <a:srgbClr val="1B1B27"/>
                </a:solidFill>
                <a:latin typeface="Inter"/>
                <a:ea typeface="Raleway" pitchFamily="34" charset="-122"/>
                <a:cs typeface="Raleway" pitchFamily="34" charset="-120"/>
              </a:rPr>
              <a:t>Pros</a:t>
            </a:r>
            <a:endParaRPr lang="en-US" sz="2200" b="1" dirty="0">
              <a:latin typeface="Inter"/>
            </a:endParaRPr>
          </a:p>
        </p:txBody>
      </p:sp>
      <p:sp>
        <p:nvSpPr>
          <p:cNvPr id="4" name="Text 2"/>
          <p:cNvSpPr/>
          <p:nvPr/>
        </p:nvSpPr>
        <p:spPr>
          <a:xfrm>
            <a:off x="406849" y="1882287"/>
            <a:ext cx="5203924" cy="604838"/>
          </a:xfrm>
          <a:prstGeom prst="rect">
            <a:avLst/>
          </a:prstGeom>
          <a:noFill/>
          <a:ln/>
        </p:spPr>
        <p:txBody>
          <a:bodyPr wrap="square" lIns="0" tIns="0" rIns="0" bIns="0" rtlCol="0" anchor="t"/>
          <a:lstStyle/>
          <a:p>
            <a:pPr>
              <a:lnSpc>
                <a:spcPts val="2375"/>
              </a:lnSpc>
            </a:pPr>
            <a:r>
              <a:rPr lang="en-US" sz="1900" dirty="0">
                <a:solidFill>
                  <a:srgbClr val="3C3939"/>
                </a:solidFill>
                <a:latin typeface="Inter"/>
                <a:ea typeface="Roboto" pitchFamily="34" charset="-122"/>
                <a:cs typeface="Roboto" pitchFamily="34" charset="-120"/>
              </a:rPr>
              <a:t>Cost-effective, can handle large volumes of waste, and suitable for non-hazardous materials.</a:t>
            </a:r>
            <a:endParaRPr lang="en-US" sz="1900" dirty="0">
              <a:latin typeface="Inter"/>
            </a:endParaRPr>
          </a:p>
        </p:txBody>
      </p:sp>
      <p:sp>
        <p:nvSpPr>
          <p:cNvPr id="5" name="Text 3"/>
          <p:cNvSpPr/>
          <p:nvPr/>
        </p:nvSpPr>
        <p:spPr>
          <a:xfrm>
            <a:off x="7420955" y="1398000"/>
            <a:ext cx="2362696" cy="295275"/>
          </a:xfrm>
          <a:prstGeom prst="rect">
            <a:avLst/>
          </a:prstGeom>
          <a:noFill/>
          <a:ln/>
        </p:spPr>
        <p:txBody>
          <a:bodyPr wrap="none" lIns="0" tIns="0" rIns="0" bIns="0" rtlCol="0" anchor="t"/>
          <a:lstStyle/>
          <a:p>
            <a:pPr algn="ctr">
              <a:lnSpc>
                <a:spcPts val="2292"/>
              </a:lnSpc>
            </a:pPr>
            <a:r>
              <a:rPr lang="en-US" sz="2200" b="1" dirty="0">
                <a:solidFill>
                  <a:srgbClr val="1B1B27"/>
                </a:solidFill>
                <a:latin typeface="Inter"/>
                <a:ea typeface="Raleway" pitchFamily="34" charset="-122"/>
                <a:cs typeface="Raleway" pitchFamily="34" charset="-120"/>
              </a:rPr>
              <a:t>Cons</a:t>
            </a:r>
            <a:endParaRPr lang="en-US" sz="2200" b="1" dirty="0">
              <a:latin typeface="Inter"/>
            </a:endParaRPr>
          </a:p>
        </p:txBody>
      </p:sp>
      <p:sp>
        <p:nvSpPr>
          <p:cNvPr id="6" name="Text 4"/>
          <p:cNvSpPr/>
          <p:nvPr/>
        </p:nvSpPr>
        <p:spPr>
          <a:xfrm>
            <a:off x="6078292" y="1882287"/>
            <a:ext cx="5203924" cy="604838"/>
          </a:xfrm>
          <a:prstGeom prst="rect">
            <a:avLst/>
          </a:prstGeom>
          <a:noFill/>
          <a:ln/>
        </p:spPr>
        <p:txBody>
          <a:bodyPr wrap="square" lIns="0" tIns="0" rIns="0" bIns="0" rtlCol="0" anchor="t"/>
          <a:lstStyle/>
          <a:p>
            <a:pPr>
              <a:lnSpc>
                <a:spcPts val="2375"/>
              </a:lnSpc>
            </a:pPr>
            <a:r>
              <a:rPr lang="en-US" sz="1900" dirty="0">
                <a:solidFill>
                  <a:srgbClr val="3C3939"/>
                </a:solidFill>
                <a:latin typeface="Inter"/>
                <a:ea typeface="Roboto" pitchFamily="34" charset="-122"/>
                <a:cs typeface="Roboto" pitchFamily="34" charset="-120"/>
              </a:rPr>
              <a:t>Take up valuable land, generate methane gas, and contribute to groundwater contamination.</a:t>
            </a:r>
            <a:endParaRPr lang="en-US" sz="1900" dirty="0">
              <a:latin typeface="Inter"/>
            </a:endParaRPr>
          </a:p>
        </p:txBody>
      </p:sp>
      <p:sp>
        <p:nvSpPr>
          <p:cNvPr id="8" name="Marcador de Posição do Rodapé 4">
            <a:extLst>
              <a:ext uri="{FF2B5EF4-FFF2-40B4-BE49-F238E27FC236}">
                <a16:creationId xmlns:a16="http://schemas.microsoft.com/office/drawing/2014/main" id="{4CD0523E-BD7A-439F-8D8F-89598C55D3FE}"/>
              </a:ext>
            </a:extLst>
          </p:cNvPr>
          <p:cNvSpPr txBox="1">
            <a:spLocks/>
          </p:cNvSpPr>
          <p:nvPr/>
        </p:nvSpPr>
        <p:spPr>
          <a:xfrm>
            <a:off x="4710702" y="6366972"/>
            <a:ext cx="2770595" cy="548900"/>
          </a:xfrm>
          <a:prstGeom prst="rect">
            <a:avLst/>
          </a:prstGeom>
        </p:spPr>
        <p:txBody>
          <a:bodyPr/>
          <a:lstStyle>
            <a:defPPr rtl="0">
              <a:defRPr lang="hu-HU"/>
            </a:defPPr>
            <a:lvl1pPr marL="0" algn="l" defTabSz="914400" rtl="0" eaLnBrk="1" latinLnBrk="0" hangingPunct="1">
              <a:defRPr lang="hu-HU" sz="1800" kern="1200">
                <a:solidFill>
                  <a:schemeClr val="tx1"/>
                </a:solidFill>
                <a:latin typeface="+mn-lt"/>
                <a:ea typeface="+mn-ea"/>
                <a:cs typeface="+mn-cs"/>
              </a:defRPr>
            </a:lvl1pPr>
            <a:lvl2pPr marL="457200" algn="l" defTabSz="914400" rtl="0" eaLnBrk="1" latinLnBrk="0" hangingPunct="1">
              <a:defRPr lang="hu-HU" sz="1800" kern="1200">
                <a:solidFill>
                  <a:schemeClr val="tx1"/>
                </a:solidFill>
                <a:latin typeface="+mn-lt"/>
                <a:ea typeface="+mn-ea"/>
                <a:cs typeface="+mn-cs"/>
              </a:defRPr>
            </a:lvl2pPr>
            <a:lvl3pPr marL="914400" algn="l" defTabSz="914400" rtl="0" eaLnBrk="1" latinLnBrk="0" hangingPunct="1">
              <a:defRPr lang="hu-HU" sz="1800" kern="1200">
                <a:solidFill>
                  <a:schemeClr val="tx1"/>
                </a:solidFill>
                <a:latin typeface="+mn-lt"/>
                <a:ea typeface="+mn-ea"/>
                <a:cs typeface="+mn-cs"/>
              </a:defRPr>
            </a:lvl3pPr>
            <a:lvl4pPr marL="1371600" algn="l" defTabSz="914400" rtl="0" eaLnBrk="1" latinLnBrk="0" hangingPunct="1">
              <a:defRPr lang="hu-HU" sz="1800" kern="1200">
                <a:solidFill>
                  <a:schemeClr val="tx1"/>
                </a:solidFill>
                <a:latin typeface="+mn-lt"/>
                <a:ea typeface="+mn-ea"/>
                <a:cs typeface="+mn-cs"/>
              </a:defRPr>
            </a:lvl4pPr>
            <a:lvl5pPr marL="1828800" algn="l" defTabSz="914400" rtl="0" eaLnBrk="1" latinLnBrk="0" hangingPunct="1">
              <a:defRPr lang="hu-HU" sz="1800" kern="1200">
                <a:solidFill>
                  <a:schemeClr val="tx1"/>
                </a:solidFill>
                <a:latin typeface="+mn-lt"/>
                <a:ea typeface="+mn-ea"/>
                <a:cs typeface="+mn-cs"/>
              </a:defRPr>
            </a:lvl5pPr>
            <a:lvl6pPr marL="2286000" algn="l" defTabSz="914400" rtl="0" eaLnBrk="1" latinLnBrk="0" hangingPunct="1">
              <a:defRPr lang="hu-HU" sz="1800" kern="1200">
                <a:solidFill>
                  <a:schemeClr val="tx1"/>
                </a:solidFill>
                <a:latin typeface="+mn-lt"/>
                <a:ea typeface="+mn-ea"/>
                <a:cs typeface="+mn-cs"/>
              </a:defRPr>
            </a:lvl6pPr>
            <a:lvl7pPr marL="2743200" algn="l" defTabSz="914400" rtl="0" eaLnBrk="1" latinLnBrk="0" hangingPunct="1">
              <a:defRPr lang="hu-HU" sz="1800" kern="1200">
                <a:solidFill>
                  <a:schemeClr val="tx1"/>
                </a:solidFill>
                <a:latin typeface="+mn-lt"/>
                <a:ea typeface="+mn-ea"/>
                <a:cs typeface="+mn-cs"/>
              </a:defRPr>
            </a:lvl7pPr>
            <a:lvl8pPr marL="3200400" algn="l" defTabSz="914400" rtl="0" eaLnBrk="1" latinLnBrk="0" hangingPunct="1">
              <a:defRPr lang="hu-HU" sz="1800" kern="1200">
                <a:solidFill>
                  <a:schemeClr val="tx1"/>
                </a:solidFill>
                <a:latin typeface="+mn-lt"/>
                <a:ea typeface="+mn-ea"/>
                <a:cs typeface="+mn-cs"/>
              </a:defRPr>
            </a:lvl8pPr>
            <a:lvl9pPr marL="3657600" algn="l" defTabSz="914400" rtl="0" eaLnBrk="1" latinLnBrk="0" hangingPunct="1">
              <a:defRPr lang="hu-HU" sz="1800" kern="1200">
                <a:solidFill>
                  <a:schemeClr val="tx1"/>
                </a:solidFill>
                <a:latin typeface="+mn-lt"/>
                <a:ea typeface="+mn-ea"/>
                <a:cs typeface="+mn-cs"/>
              </a:defRPr>
            </a:lvl9pPr>
          </a:lstStyle>
          <a:p>
            <a:pPr algn="ctr"/>
            <a:r>
              <a:rPr lang="en-US" sz="1200" dirty="0">
                <a:ea typeface="Times New Roman" panose="02020603050405020304" pitchFamily="18" charset="0"/>
              </a:rPr>
              <a:t>Go Green Against Climate Change - </a:t>
            </a:r>
            <a:r>
              <a:rPr lang="en-GB" sz="1200" dirty="0">
                <a:ea typeface="Times New Roman" panose="02020603050405020304" pitchFamily="18" charset="0"/>
              </a:rPr>
              <a:t>2023-1-RO01-KA220-SCH-000161283</a:t>
            </a:r>
            <a:r>
              <a:rPr lang="en-US" sz="1200" dirty="0">
                <a:ea typeface="Times New Roman" panose="02020603050405020304" pitchFamily="18" charset="0"/>
              </a:rPr>
              <a:t> </a:t>
            </a:r>
            <a:endParaRPr lang="en-US" sz="1200" dirty="0"/>
          </a:p>
        </p:txBody>
      </p:sp>
      <p:sp>
        <p:nvSpPr>
          <p:cNvPr id="9" name="Rettangolo 8">
            <a:extLst>
              <a:ext uri="{FF2B5EF4-FFF2-40B4-BE49-F238E27FC236}">
                <a16:creationId xmlns:a16="http://schemas.microsoft.com/office/drawing/2014/main" id="{9E54FB09-5BF6-33D9-FC40-83A1CBB65EF2}"/>
              </a:ext>
            </a:extLst>
          </p:cNvPr>
          <p:cNvSpPr/>
          <p:nvPr/>
        </p:nvSpPr>
        <p:spPr>
          <a:xfrm>
            <a:off x="10625559" y="6400800"/>
            <a:ext cx="1552525" cy="427701"/>
          </a:xfrm>
          <a:prstGeom prst="rect">
            <a:avLst/>
          </a:prstGeom>
          <a:solidFill>
            <a:srgbClr val="FEFEFE"/>
          </a:solidFill>
          <a:ln>
            <a:solidFill>
              <a:srgbClr val="FEFE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descr="Immagine che contiene aria aperta, cielo, inquinamento, lettiera&#10;&#10;Descrizione generata automaticamente">
            <a:extLst>
              <a:ext uri="{FF2B5EF4-FFF2-40B4-BE49-F238E27FC236}">
                <a16:creationId xmlns:a16="http://schemas.microsoft.com/office/drawing/2014/main" id="{7204A37F-C45A-BD29-A685-60D6837E6CF4}"/>
              </a:ext>
            </a:extLst>
          </p:cNvPr>
          <p:cNvPicPr>
            <a:picLocks noChangeAspect="1"/>
          </p:cNvPicPr>
          <p:nvPr/>
        </p:nvPicPr>
        <p:blipFill>
          <a:blip r:embed="rId3"/>
          <a:stretch>
            <a:fillRect/>
          </a:stretch>
        </p:blipFill>
        <p:spPr>
          <a:xfrm>
            <a:off x="1493900" y="2953236"/>
            <a:ext cx="2873920" cy="2889752"/>
          </a:xfrm>
          <a:prstGeom prst="rect">
            <a:avLst/>
          </a:prstGeom>
        </p:spPr>
      </p:pic>
      <p:pic>
        <p:nvPicPr>
          <p:cNvPr id="1026" name="Picture 2" descr="Gratis Mucchio Di Immondizia Foto a disposizione">
            <a:extLst>
              <a:ext uri="{FF2B5EF4-FFF2-40B4-BE49-F238E27FC236}">
                <a16:creationId xmlns:a16="http://schemas.microsoft.com/office/drawing/2014/main" id="{D390BD85-CD85-6904-CA44-64E25BEA47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8520" y="2953236"/>
            <a:ext cx="2654960" cy="28897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atis Vista A Volo D'uccello Della Discarica Foto a disposizione">
            <a:extLst>
              <a:ext uri="{FF2B5EF4-FFF2-40B4-BE49-F238E27FC236}">
                <a16:creationId xmlns:a16="http://schemas.microsoft.com/office/drawing/2014/main" id="{14C269E8-87B4-C556-64B5-C6B5CB6C8F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9954" y="3270610"/>
            <a:ext cx="3430528" cy="2255003"/>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descr="Uma imagem com desenho, Animação, Desenho animado, clipart&#10;&#10;Descrição gerada automaticamente">
            <a:extLst>
              <a:ext uri="{FF2B5EF4-FFF2-40B4-BE49-F238E27FC236}">
                <a16:creationId xmlns:a16="http://schemas.microsoft.com/office/drawing/2014/main" id="{A41BF953-D1FF-E90C-B564-AD9C6EB1D86B}"/>
              </a:ext>
            </a:extLst>
          </p:cNvPr>
          <p:cNvPicPr>
            <a:picLocks noChangeAspect="1"/>
          </p:cNvPicPr>
          <p:nvPr/>
        </p:nvPicPr>
        <p:blipFill>
          <a:blip r:embed="rId6"/>
          <a:stretch>
            <a:fillRect/>
          </a:stretch>
        </p:blipFill>
        <p:spPr>
          <a:xfrm>
            <a:off x="10210360" y="105160"/>
            <a:ext cx="1883318" cy="149229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44952" y="1696560"/>
            <a:ext cx="2743200" cy="4114800"/>
          </a:xfrm>
          <a:prstGeom prst="rect">
            <a:avLst/>
          </a:prstGeom>
        </p:spPr>
      </p:pic>
      <p:sp>
        <p:nvSpPr>
          <p:cNvPr id="3" name="Text 0"/>
          <p:cNvSpPr/>
          <p:nvPr/>
        </p:nvSpPr>
        <p:spPr>
          <a:xfrm>
            <a:off x="347241" y="284362"/>
            <a:ext cx="5753894" cy="590649"/>
          </a:xfrm>
          <a:prstGeom prst="rect">
            <a:avLst/>
          </a:prstGeom>
          <a:noFill/>
          <a:ln/>
        </p:spPr>
        <p:txBody>
          <a:bodyPr wrap="none" lIns="0" tIns="0" rIns="0" bIns="0" rtlCol="0" anchor="t"/>
          <a:lstStyle/>
          <a:p>
            <a:pPr>
              <a:lnSpc>
                <a:spcPts val="4625"/>
              </a:lnSpc>
            </a:pPr>
            <a:r>
              <a:rPr lang="en-US" sz="4300" b="1" dirty="0">
                <a:solidFill>
                  <a:srgbClr val="1B1B27"/>
                </a:solidFill>
                <a:latin typeface="Petrona Bold"/>
                <a:ea typeface="Raleway" pitchFamily="34" charset="-122"/>
                <a:cs typeface="Raleway" pitchFamily="34" charset="-120"/>
              </a:rPr>
              <a:t>Incineration and Its Impact</a:t>
            </a:r>
            <a:endParaRPr lang="en-US" sz="4300" b="1" dirty="0">
              <a:latin typeface="Petrona Bold"/>
            </a:endParaRPr>
          </a:p>
        </p:txBody>
      </p:sp>
      <p:pic>
        <p:nvPicPr>
          <p:cNvPr id="4" name="Image 1" descr="preencoded.png"/>
          <p:cNvPicPr>
            <a:picLocks noChangeAspect="1"/>
          </p:cNvPicPr>
          <p:nvPr/>
        </p:nvPicPr>
        <p:blipFill>
          <a:blip r:embed="rId4"/>
          <a:stretch>
            <a:fillRect/>
          </a:stretch>
        </p:blipFill>
        <p:spPr>
          <a:xfrm>
            <a:off x="4747355" y="1605062"/>
            <a:ext cx="472480" cy="472480"/>
          </a:xfrm>
          <a:prstGeom prst="rect">
            <a:avLst/>
          </a:prstGeom>
        </p:spPr>
      </p:pic>
      <p:sp>
        <p:nvSpPr>
          <p:cNvPr id="5" name="Text 1"/>
          <p:cNvSpPr/>
          <p:nvPr/>
        </p:nvSpPr>
        <p:spPr>
          <a:xfrm>
            <a:off x="4747355" y="2266553"/>
            <a:ext cx="2362696" cy="295275"/>
          </a:xfrm>
          <a:prstGeom prst="rect">
            <a:avLst/>
          </a:prstGeom>
          <a:noFill/>
          <a:ln/>
        </p:spPr>
        <p:txBody>
          <a:bodyPr wrap="none" lIns="0" tIns="0" rIns="0" bIns="0" rtlCol="0" anchor="t"/>
          <a:lstStyle/>
          <a:p>
            <a:pPr>
              <a:lnSpc>
                <a:spcPts val="2292"/>
              </a:lnSpc>
            </a:pPr>
            <a:r>
              <a:rPr lang="en-US" sz="2200" b="1" dirty="0">
                <a:solidFill>
                  <a:srgbClr val="3C3939"/>
                </a:solidFill>
                <a:latin typeface="Inter"/>
                <a:ea typeface="Raleway" pitchFamily="34" charset="-122"/>
                <a:cs typeface="Raleway" pitchFamily="34" charset="-120"/>
              </a:rPr>
              <a:t>Waste Reduction</a:t>
            </a:r>
            <a:endParaRPr lang="en-US" sz="2200" b="1" dirty="0">
              <a:latin typeface="Inter"/>
            </a:endParaRPr>
          </a:p>
        </p:txBody>
      </p:sp>
      <p:sp>
        <p:nvSpPr>
          <p:cNvPr id="6" name="Text 2"/>
          <p:cNvSpPr/>
          <p:nvPr/>
        </p:nvSpPr>
        <p:spPr>
          <a:xfrm>
            <a:off x="4747355" y="2675235"/>
            <a:ext cx="3006725" cy="604838"/>
          </a:xfrm>
          <a:prstGeom prst="rect">
            <a:avLst/>
          </a:prstGeom>
          <a:noFill/>
          <a:ln/>
        </p:spPr>
        <p:txBody>
          <a:bodyPr wrap="square" lIns="0" tIns="0" rIns="0" bIns="0" rtlCol="0" anchor="t"/>
          <a:lstStyle/>
          <a:p>
            <a:pPr>
              <a:lnSpc>
                <a:spcPts val="2375"/>
              </a:lnSpc>
            </a:pPr>
            <a:r>
              <a:rPr lang="en-US" sz="1900" dirty="0">
                <a:solidFill>
                  <a:srgbClr val="3C3939"/>
                </a:solidFill>
                <a:latin typeface="Inter"/>
                <a:ea typeface="Roboto" pitchFamily="34" charset="-122"/>
                <a:cs typeface="Roboto" pitchFamily="34" charset="-120"/>
              </a:rPr>
              <a:t>Reduces waste volume but generates ash and air pollution.</a:t>
            </a:r>
            <a:endParaRPr lang="en-US" sz="1900" dirty="0">
              <a:latin typeface="Inter"/>
            </a:endParaRPr>
          </a:p>
        </p:txBody>
      </p:sp>
      <p:pic>
        <p:nvPicPr>
          <p:cNvPr id="7" name="Image 2" descr="preencoded.png"/>
          <p:cNvPicPr>
            <a:picLocks noChangeAspect="1"/>
          </p:cNvPicPr>
          <p:nvPr/>
        </p:nvPicPr>
        <p:blipFill>
          <a:blip r:embed="rId5"/>
          <a:stretch>
            <a:fillRect/>
          </a:stretch>
        </p:blipFill>
        <p:spPr>
          <a:xfrm>
            <a:off x="8037547" y="1605062"/>
            <a:ext cx="472480" cy="472480"/>
          </a:xfrm>
          <a:prstGeom prst="rect">
            <a:avLst/>
          </a:prstGeom>
        </p:spPr>
      </p:pic>
      <p:sp>
        <p:nvSpPr>
          <p:cNvPr id="8" name="Text 3"/>
          <p:cNvSpPr/>
          <p:nvPr/>
        </p:nvSpPr>
        <p:spPr>
          <a:xfrm>
            <a:off x="8037548" y="2266553"/>
            <a:ext cx="2362696" cy="295275"/>
          </a:xfrm>
          <a:prstGeom prst="rect">
            <a:avLst/>
          </a:prstGeom>
          <a:noFill/>
          <a:ln/>
        </p:spPr>
        <p:txBody>
          <a:bodyPr wrap="none" lIns="0" tIns="0" rIns="0" bIns="0" rtlCol="0" anchor="t"/>
          <a:lstStyle/>
          <a:p>
            <a:pPr>
              <a:lnSpc>
                <a:spcPts val="2292"/>
              </a:lnSpc>
            </a:pPr>
            <a:r>
              <a:rPr lang="en-US" sz="2200" b="1" dirty="0">
                <a:solidFill>
                  <a:srgbClr val="3C3939"/>
                </a:solidFill>
                <a:latin typeface="Inter"/>
                <a:ea typeface="Raleway" pitchFamily="34" charset="-122"/>
                <a:cs typeface="Raleway" pitchFamily="34" charset="-120"/>
              </a:rPr>
              <a:t>Air Pollution</a:t>
            </a:r>
            <a:endParaRPr lang="en-US" sz="2200" b="1" dirty="0">
              <a:latin typeface="Inter"/>
            </a:endParaRPr>
          </a:p>
        </p:txBody>
      </p:sp>
      <p:sp>
        <p:nvSpPr>
          <p:cNvPr id="9" name="Text 4"/>
          <p:cNvSpPr/>
          <p:nvPr/>
        </p:nvSpPr>
        <p:spPr>
          <a:xfrm>
            <a:off x="8037548" y="2675235"/>
            <a:ext cx="3006824" cy="907257"/>
          </a:xfrm>
          <a:prstGeom prst="rect">
            <a:avLst/>
          </a:prstGeom>
          <a:noFill/>
          <a:ln/>
        </p:spPr>
        <p:txBody>
          <a:bodyPr wrap="square" lIns="0" tIns="0" rIns="0" bIns="0" rtlCol="0" anchor="t"/>
          <a:lstStyle/>
          <a:p>
            <a:pPr>
              <a:lnSpc>
                <a:spcPts val="2375"/>
              </a:lnSpc>
            </a:pPr>
            <a:r>
              <a:rPr lang="en-US" sz="1900" dirty="0">
                <a:solidFill>
                  <a:srgbClr val="3C3939"/>
                </a:solidFill>
                <a:latin typeface="Inter"/>
                <a:ea typeface="Roboto" pitchFamily="34" charset="-122"/>
                <a:cs typeface="Roboto" pitchFamily="34" charset="-120"/>
              </a:rPr>
              <a:t>Releases harmful gases and particulate matter, impacting air quality.</a:t>
            </a:r>
            <a:endParaRPr lang="en-US" sz="1900" dirty="0">
              <a:latin typeface="Inter"/>
            </a:endParaRPr>
          </a:p>
        </p:txBody>
      </p:sp>
      <p:pic>
        <p:nvPicPr>
          <p:cNvPr id="10" name="Image 3" descr="preencoded.png"/>
          <p:cNvPicPr>
            <a:picLocks noChangeAspect="1"/>
          </p:cNvPicPr>
          <p:nvPr/>
        </p:nvPicPr>
        <p:blipFill>
          <a:blip r:embed="rId6"/>
          <a:stretch>
            <a:fillRect/>
          </a:stretch>
        </p:blipFill>
        <p:spPr>
          <a:xfrm>
            <a:off x="4747355" y="3883309"/>
            <a:ext cx="472480" cy="472480"/>
          </a:xfrm>
          <a:prstGeom prst="rect">
            <a:avLst/>
          </a:prstGeom>
        </p:spPr>
      </p:pic>
      <p:sp>
        <p:nvSpPr>
          <p:cNvPr id="11" name="Text 5"/>
          <p:cNvSpPr/>
          <p:nvPr/>
        </p:nvSpPr>
        <p:spPr>
          <a:xfrm>
            <a:off x="4747355" y="4544800"/>
            <a:ext cx="2362696" cy="295275"/>
          </a:xfrm>
          <a:prstGeom prst="rect">
            <a:avLst/>
          </a:prstGeom>
          <a:noFill/>
          <a:ln/>
        </p:spPr>
        <p:txBody>
          <a:bodyPr wrap="none" lIns="0" tIns="0" rIns="0" bIns="0" rtlCol="0" anchor="t"/>
          <a:lstStyle/>
          <a:p>
            <a:pPr>
              <a:lnSpc>
                <a:spcPts val="2292"/>
              </a:lnSpc>
            </a:pPr>
            <a:r>
              <a:rPr lang="en-US" sz="2200" b="1" dirty="0">
                <a:solidFill>
                  <a:srgbClr val="3C3939"/>
                </a:solidFill>
                <a:latin typeface="Inter"/>
                <a:ea typeface="Raleway" pitchFamily="34" charset="-122"/>
                <a:cs typeface="Raleway" pitchFamily="34" charset="-120"/>
              </a:rPr>
              <a:t>Energy Recovery</a:t>
            </a:r>
            <a:endParaRPr lang="en-US" sz="2200" b="1" dirty="0">
              <a:latin typeface="Inter"/>
            </a:endParaRPr>
          </a:p>
        </p:txBody>
      </p:sp>
      <p:sp>
        <p:nvSpPr>
          <p:cNvPr id="12" name="Text 6"/>
          <p:cNvSpPr/>
          <p:nvPr/>
        </p:nvSpPr>
        <p:spPr>
          <a:xfrm>
            <a:off x="4747355" y="4953482"/>
            <a:ext cx="3006725" cy="907257"/>
          </a:xfrm>
          <a:prstGeom prst="rect">
            <a:avLst/>
          </a:prstGeom>
          <a:noFill/>
          <a:ln/>
        </p:spPr>
        <p:txBody>
          <a:bodyPr wrap="square" lIns="0" tIns="0" rIns="0" bIns="0" rtlCol="0" anchor="t"/>
          <a:lstStyle/>
          <a:p>
            <a:pPr>
              <a:lnSpc>
                <a:spcPts val="2375"/>
              </a:lnSpc>
            </a:pPr>
            <a:r>
              <a:rPr lang="en-US" sz="1900" dirty="0">
                <a:solidFill>
                  <a:srgbClr val="3C3939"/>
                </a:solidFill>
                <a:latin typeface="Inter"/>
                <a:ea typeface="Roboto" pitchFamily="34" charset="-122"/>
                <a:cs typeface="Roboto" pitchFamily="34" charset="-120"/>
              </a:rPr>
              <a:t>Can generate heat and electricity but requires careful management of emissions.</a:t>
            </a:r>
            <a:endParaRPr lang="en-US" sz="1900" dirty="0">
              <a:latin typeface="Inter"/>
            </a:endParaRPr>
          </a:p>
        </p:txBody>
      </p:sp>
      <p:sp>
        <p:nvSpPr>
          <p:cNvPr id="14" name="Marcador de Posição do Rodapé 4">
            <a:extLst>
              <a:ext uri="{FF2B5EF4-FFF2-40B4-BE49-F238E27FC236}">
                <a16:creationId xmlns:a16="http://schemas.microsoft.com/office/drawing/2014/main" id="{441044D7-5045-4218-3801-DB61B0FB5064}"/>
              </a:ext>
            </a:extLst>
          </p:cNvPr>
          <p:cNvSpPr txBox="1">
            <a:spLocks/>
          </p:cNvSpPr>
          <p:nvPr/>
        </p:nvSpPr>
        <p:spPr>
          <a:xfrm>
            <a:off x="5284454" y="6309100"/>
            <a:ext cx="2770595" cy="548900"/>
          </a:xfrm>
          <a:prstGeom prst="rect">
            <a:avLst/>
          </a:prstGeom>
        </p:spPr>
        <p:txBody>
          <a:bodyPr/>
          <a:lstStyle>
            <a:defPPr rtl="0">
              <a:defRPr lang="hu-HU"/>
            </a:defPPr>
            <a:lvl1pPr marL="0" algn="l" defTabSz="914400" rtl="0" eaLnBrk="1" latinLnBrk="0" hangingPunct="1">
              <a:defRPr lang="hu-HU" sz="1800" kern="1200">
                <a:solidFill>
                  <a:schemeClr val="tx1"/>
                </a:solidFill>
                <a:latin typeface="+mn-lt"/>
                <a:ea typeface="+mn-ea"/>
                <a:cs typeface="+mn-cs"/>
              </a:defRPr>
            </a:lvl1pPr>
            <a:lvl2pPr marL="457200" algn="l" defTabSz="914400" rtl="0" eaLnBrk="1" latinLnBrk="0" hangingPunct="1">
              <a:defRPr lang="hu-HU" sz="1800" kern="1200">
                <a:solidFill>
                  <a:schemeClr val="tx1"/>
                </a:solidFill>
                <a:latin typeface="+mn-lt"/>
                <a:ea typeface="+mn-ea"/>
                <a:cs typeface="+mn-cs"/>
              </a:defRPr>
            </a:lvl2pPr>
            <a:lvl3pPr marL="914400" algn="l" defTabSz="914400" rtl="0" eaLnBrk="1" latinLnBrk="0" hangingPunct="1">
              <a:defRPr lang="hu-HU" sz="1800" kern="1200">
                <a:solidFill>
                  <a:schemeClr val="tx1"/>
                </a:solidFill>
                <a:latin typeface="+mn-lt"/>
                <a:ea typeface="+mn-ea"/>
                <a:cs typeface="+mn-cs"/>
              </a:defRPr>
            </a:lvl3pPr>
            <a:lvl4pPr marL="1371600" algn="l" defTabSz="914400" rtl="0" eaLnBrk="1" latinLnBrk="0" hangingPunct="1">
              <a:defRPr lang="hu-HU" sz="1800" kern="1200">
                <a:solidFill>
                  <a:schemeClr val="tx1"/>
                </a:solidFill>
                <a:latin typeface="+mn-lt"/>
                <a:ea typeface="+mn-ea"/>
                <a:cs typeface="+mn-cs"/>
              </a:defRPr>
            </a:lvl4pPr>
            <a:lvl5pPr marL="1828800" algn="l" defTabSz="914400" rtl="0" eaLnBrk="1" latinLnBrk="0" hangingPunct="1">
              <a:defRPr lang="hu-HU" sz="1800" kern="1200">
                <a:solidFill>
                  <a:schemeClr val="tx1"/>
                </a:solidFill>
                <a:latin typeface="+mn-lt"/>
                <a:ea typeface="+mn-ea"/>
                <a:cs typeface="+mn-cs"/>
              </a:defRPr>
            </a:lvl5pPr>
            <a:lvl6pPr marL="2286000" algn="l" defTabSz="914400" rtl="0" eaLnBrk="1" latinLnBrk="0" hangingPunct="1">
              <a:defRPr lang="hu-HU" sz="1800" kern="1200">
                <a:solidFill>
                  <a:schemeClr val="tx1"/>
                </a:solidFill>
                <a:latin typeface="+mn-lt"/>
                <a:ea typeface="+mn-ea"/>
                <a:cs typeface="+mn-cs"/>
              </a:defRPr>
            </a:lvl6pPr>
            <a:lvl7pPr marL="2743200" algn="l" defTabSz="914400" rtl="0" eaLnBrk="1" latinLnBrk="0" hangingPunct="1">
              <a:defRPr lang="hu-HU" sz="1800" kern="1200">
                <a:solidFill>
                  <a:schemeClr val="tx1"/>
                </a:solidFill>
                <a:latin typeface="+mn-lt"/>
                <a:ea typeface="+mn-ea"/>
                <a:cs typeface="+mn-cs"/>
              </a:defRPr>
            </a:lvl7pPr>
            <a:lvl8pPr marL="3200400" algn="l" defTabSz="914400" rtl="0" eaLnBrk="1" latinLnBrk="0" hangingPunct="1">
              <a:defRPr lang="hu-HU" sz="1800" kern="1200">
                <a:solidFill>
                  <a:schemeClr val="tx1"/>
                </a:solidFill>
                <a:latin typeface="+mn-lt"/>
                <a:ea typeface="+mn-ea"/>
                <a:cs typeface="+mn-cs"/>
              </a:defRPr>
            </a:lvl8pPr>
            <a:lvl9pPr marL="3657600" algn="l" defTabSz="914400" rtl="0" eaLnBrk="1" latinLnBrk="0" hangingPunct="1">
              <a:defRPr lang="hu-HU" sz="1800" kern="1200">
                <a:solidFill>
                  <a:schemeClr val="tx1"/>
                </a:solidFill>
                <a:latin typeface="+mn-lt"/>
                <a:ea typeface="+mn-ea"/>
                <a:cs typeface="+mn-cs"/>
              </a:defRPr>
            </a:lvl9pPr>
          </a:lstStyle>
          <a:p>
            <a:pPr algn="ctr"/>
            <a:r>
              <a:rPr lang="en-US" sz="1200" dirty="0">
                <a:ea typeface="Times New Roman" panose="02020603050405020304" pitchFamily="18" charset="0"/>
              </a:rPr>
              <a:t>Go Green Against Climate Change - </a:t>
            </a:r>
            <a:r>
              <a:rPr lang="en-GB" sz="1200" dirty="0">
                <a:ea typeface="Times New Roman" panose="02020603050405020304" pitchFamily="18" charset="0"/>
              </a:rPr>
              <a:t>2023-1-RO01-KA220-SCH-000161283</a:t>
            </a:r>
            <a:r>
              <a:rPr lang="en-US" sz="1200" dirty="0">
                <a:ea typeface="Times New Roman" panose="02020603050405020304" pitchFamily="18" charset="0"/>
              </a:rPr>
              <a:t> </a:t>
            </a:r>
            <a:endParaRPr lang="en-US" sz="1200" dirty="0"/>
          </a:p>
        </p:txBody>
      </p:sp>
      <p:sp>
        <p:nvSpPr>
          <p:cNvPr id="15" name="Rettangolo 14">
            <a:extLst>
              <a:ext uri="{FF2B5EF4-FFF2-40B4-BE49-F238E27FC236}">
                <a16:creationId xmlns:a16="http://schemas.microsoft.com/office/drawing/2014/main" id="{9EBC84C6-ADF9-81B5-2B3C-A692F8C12E47}"/>
              </a:ext>
            </a:extLst>
          </p:cNvPr>
          <p:cNvSpPr/>
          <p:nvPr/>
        </p:nvSpPr>
        <p:spPr>
          <a:xfrm>
            <a:off x="10625559" y="6400800"/>
            <a:ext cx="1552525" cy="427701"/>
          </a:xfrm>
          <a:prstGeom prst="rect">
            <a:avLst/>
          </a:prstGeom>
          <a:solidFill>
            <a:srgbClr val="FEFEFE"/>
          </a:solidFill>
          <a:ln>
            <a:solidFill>
              <a:srgbClr val="FEFE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50" name="Picture 2">
            <a:extLst>
              <a:ext uri="{FF2B5EF4-FFF2-40B4-BE49-F238E27FC236}">
                <a16:creationId xmlns:a16="http://schemas.microsoft.com/office/drawing/2014/main" id="{49F3531C-130E-A0D2-CDC2-7E267EB595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96218" y="3695899"/>
            <a:ext cx="3524250" cy="2309813"/>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m 15" descr="Uma imagem com desenho, Animação, Desenho animado, clipart&#10;&#10;Descrição gerada automaticamente">
            <a:extLst>
              <a:ext uri="{FF2B5EF4-FFF2-40B4-BE49-F238E27FC236}">
                <a16:creationId xmlns:a16="http://schemas.microsoft.com/office/drawing/2014/main" id="{3DDA4709-6AA5-121C-3310-B19A03B0672A}"/>
              </a:ext>
            </a:extLst>
          </p:cNvPr>
          <p:cNvPicPr>
            <a:picLocks noChangeAspect="1"/>
          </p:cNvPicPr>
          <p:nvPr/>
        </p:nvPicPr>
        <p:blipFill>
          <a:blip r:embed="rId8"/>
          <a:stretch>
            <a:fillRect/>
          </a:stretch>
        </p:blipFill>
        <p:spPr>
          <a:xfrm>
            <a:off x="10210360" y="105160"/>
            <a:ext cx="1883318" cy="149229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337401" y="388938"/>
            <a:ext cx="5477470" cy="590649"/>
          </a:xfrm>
          <a:prstGeom prst="rect">
            <a:avLst/>
          </a:prstGeom>
          <a:noFill/>
          <a:ln/>
        </p:spPr>
        <p:txBody>
          <a:bodyPr wrap="none" lIns="0" tIns="0" rIns="0" bIns="0" rtlCol="0" anchor="t"/>
          <a:lstStyle/>
          <a:p>
            <a:pPr>
              <a:lnSpc>
                <a:spcPts val="4625"/>
              </a:lnSpc>
            </a:pPr>
            <a:r>
              <a:rPr lang="en-US" sz="4300" b="1" dirty="0">
                <a:solidFill>
                  <a:srgbClr val="1B1B27"/>
                </a:solidFill>
                <a:latin typeface="Petrona Bold"/>
                <a:ea typeface="Raleway" pitchFamily="34" charset="-122"/>
                <a:cs typeface="Raleway" pitchFamily="34" charset="-120"/>
              </a:rPr>
              <a:t>TOPIC 3: Recycling, a key solution</a:t>
            </a:r>
            <a:endParaRPr lang="en-US" sz="4300" b="1" dirty="0">
              <a:latin typeface="Petrona Bold"/>
            </a:endParaRPr>
          </a:p>
        </p:txBody>
      </p:sp>
      <p:sp>
        <p:nvSpPr>
          <p:cNvPr id="4" name="Shape 1"/>
          <p:cNvSpPr/>
          <p:nvPr/>
        </p:nvSpPr>
        <p:spPr>
          <a:xfrm>
            <a:off x="932259" y="2043311"/>
            <a:ext cx="25400" cy="3645396"/>
          </a:xfrm>
          <a:prstGeom prst="roundRect">
            <a:avLst>
              <a:gd name="adj" fmla="val 312558"/>
            </a:avLst>
          </a:prstGeom>
          <a:solidFill>
            <a:srgbClr val="C7C7D0"/>
          </a:solidFill>
          <a:ln/>
        </p:spPr>
        <p:txBody>
          <a:bodyPr/>
          <a:lstStyle/>
          <a:p>
            <a:endParaRPr lang="it-IT" sz="1500"/>
          </a:p>
        </p:txBody>
      </p:sp>
      <p:sp>
        <p:nvSpPr>
          <p:cNvPr id="5" name="Shape 2"/>
          <p:cNvSpPr/>
          <p:nvPr/>
        </p:nvSpPr>
        <p:spPr>
          <a:xfrm>
            <a:off x="1132185" y="2455863"/>
            <a:ext cx="661492" cy="25400"/>
          </a:xfrm>
          <a:prstGeom prst="roundRect">
            <a:avLst>
              <a:gd name="adj" fmla="val 312558"/>
            </a:avLst>
          </a:prstGeom>
          <a:solidFill>
            <a:srgbClr val="C7C7D0"/>
          </a:solidFill>
          <a:ln/>
        </p:spPr>
        <p:txBody>
          <a:bodyPr/>
          <a:lstStyle/>
          <a:p>
            <a:endParaRPr lang="it-IT" sz="1500"/>
          </a:p>
        </p:txBody>
      </p:sp>
      <p:sp>
        <p:nvSpPr>
          <p:cNvPr id="6" name="Shape 3"/>
          <p:cNvSpPr/>
          <p:nvPr/>
        </p:nvSpPr>
        <p:spPr>
          <a:xfrm>
            <a:off x="732333" y="2255937"/>
            <a:ext cx="425252" cy="425252"/>
          </a:xfrm>
          <a:prstGeom prst="roundRect">
            <a:avLst>
              <a:gd name="adj" fmla="val 18669"/>
            </a:avLst>
          </a:prstGeom>
          <a:solidFill>
            <a:srgbClr val="E1E1EA"/>
          </a:solidFill>
          <a:ln w="7620">
            <a:solidFill>
              <a:srgbClr val="C7C7D0"/>
            </a:solidFill>
            <a:prstDash val="solid"/>
          </a:ln>
        </p:spPr>
        <p:txBody>
          <a:bodyPr/>
          <a:lstStyle/>
          <a:p>
            <a:endParaRPr lang="it-IT" sz="1500"/>
          </a:p>
        </p:txBody>
      </p:sp>
      <p:sp>
        <p:nvSpPr>
          <p:cNvPr id="7" name="Text 4"/>
          <p:cNvSpPr/>
          <p:nvPr/>
        </p:nvSpPr>
        <p:spPr>
          <a:xfrm>
            <a:off x="884238" y="2326779"/>
            <a:ext cx="121344" cy="283568"/>
          </a:xfrm>
          <a:prstGeom prst="rect">
            <a:avLst/>
          </a:prstGeom>
          <a:noFill/>
          <a:ln/>
        </p:spPr>
        <p:txBody>
          <a:bodyPr wrap="none" lIns="0" tIns="0" rIns="0" bIns="0" rtlCol="0" anchor="t"/>
          <a:lstStyle/>
          <a:p>
            <a:pPr algn="ctr">
              <a:lnSpc>
                <a:spcPts val="2208"/>
              </a:lnSpc>
            </a:pPr>
            <a:r>
              <a:rPr lang="en-US" sz="2208" dirty="0">
                <a:solidFill>
                  <a:srgbClr val="3C3939"/>
                </a:solidFill>
                <a:latin typeface="Raleway" pitchFamily="34" charset="0"/>
                <a:ea typeface="Raleway" pitchFamily="34" charset="-122"/>
                <a:cs typeface="Raleway" pitchFamily="34" charset="-120"/>
              </a:rPr>
              <a:t>1</a:t>
            </a:r>
            <a:endParaRPr lang="en-US" sz="2208" dirty="0"/>
          </a:p>
        </p:txBody>
      </p:sp>
      <p:sp>
        <p:nvSpPr>
          <p:cNvPr id="8" name="Text 5"/>
          <p:cNvSpPr/>
          <p:nvPr/>
        </p:nvSpPr>
        <p:spPr>
          <a:xfrm>
            <a:off x="1984574" y="2232323"/>
            <a:ext cx="2362696" cy="295275"/>
          </a:xfrm>
          <a:prstGeom prst="rect">
            <a:avLst/>
          </a:prstGeom>
          <a:noFill/>
          <a:ln/>
        </p:spPr>
        <p:txBody>
          <a:bodyPr wrap="none" lIns="0" tIns="0" rIns="0" bIns="0" rtlCol="0" anchor="t"/>
          <a:lstStyle/>
          <a:p>
            <a:pPr>
              <a:lnSpc>
                <a:spcPts val="2292"/>
              </a:lnSpc>
            </a:pPr>
            <a:r>
              <a:rPr lang="en-US" sz="2200" b="1" dirty="0">
                <a:solidFill>
                  <a:srgbClr val="3C3939"/>
                </a:solidFill>
                <a:latin typeface="Inter"/>
                <a:ea typeface="Raleway" pitchFamily="34" charset="-122"/>
                <a:cs typeface="Raleway" pitchFamily="34" charset="-120"/>
              </a:rPr>
              <a:t>Collection</a:t>
            </a:r>
            <a:endParaRPr lang="en-US" sz="2200" b="1" dirty="0">
              <a:latin typeface="Inter"/>
            </a:endParaRPr>
          </a:p>
        </p:txBody>
      </p:sp>
      <p:sp>
        <p:nvSpPr>
          <p:cNvPr id="9" name="Text 6"/>
          <p:cNvSpPr/>
          <p:nvPr/>
        </p:nvSpPr>
        <p:spPr>
          <a:xfrm>
            <a:off x="1984573" y="2641006"/>
            <a:ext cx="4973935" cy="302419"/>
          </a:xfrm>
          <a:prstGeom prst="rect">
            <a:avLst/>
          </a:prstGeom>
          <a:noFill/>
          <a:ln/>
        </p:spPr>
        <p:txBody>
          <a:bodyPr wrap="none" lIns="0" tIns="0" rIns="0" bIns="0" rtlCol="0" anchor="t"/>
          <a:lstStyle/>
          <a:p>
            <a:pPr>
              <a:lnSpc>
                <a:spcPts val="2375"/>
              </a:lnSpc>
            </a:pPr>
            <a:r>
              <a:rPr lang="en-US" sz="1900" dirty="0">
                <a:solidFill>
                  <a:srgbClr val="3C3939"/>
                </a:solidFill>
                <a:latin typeface="Inter"/>
                <a:ea typeface="Roboto" pitchFamily="34" charset="-122"/>
                <a:cs typeface="Roboto" pitchFamily="34" charset="-120"/>
              </a:rPr>
              <a:t>Separating recyclable materials from general waste.</a:t>
            </a:r>
            <a:endParaRPr lang="en-US" sz="1900" dirty="0">
              <a:latin typeface="Inter"/>
            </a:endParaRPr>
          </a:p>
        </p:txBody>
      </p:sp>
      <p:sp>
        <p:nvSpPr>
          <p:cNvPr id="10" name="Shape 7"/>
          <p:cNvSpPr/>
          <p:nvPr/>
        </p:nvSpPr>
        <p:spPr>
          <a:xfrm>
            <a:off x="1132185" y="3733998"/>
            <a:ext cx="661492" cy="25400"/>
          </a:xfrm>
          <a:prstGeom prst="roundRect">
            <a:avLst>
              <a:gd name="adj" fmla="val 312558"/>
            </a:avLst>
          </a:prstGeom>
          <a:solidFill>
            <a:srgbClr val="C7C7D0"/>
          </a:solidFill>
          <a:ln/>
        </p:spPr>
        <p:txBody>
          <a:bodyPr/>
          <a:lstStyle/>
          <a:p>
            <a:endParaRPr lang="it-IT" sz="1500"/>
          </a:p>
        </p:txBody>
      </p:sp>
      <p:sp>
        <p:nvSpPr>
          <p:cNvPr id="11" name="Shape 8"/>
          <p:cNvSpPr/>
          <p:nvPr/>
        </p:nvSpPr>
        <p:spPr>
          <a:xfrm>
            <a:off x="732333" y="3534072"/>
            <a:ext cx="425252" cy="425252"/>
          </a:xfrm>
          <a:prstGeom prst="roundRect">
            <a:avLst>
              <a:gd name="adj" fmla="val 18669"/>
            </a:avLst>
          </a:prstGeom>
          <a:solidFill>
            <a:srgbClr val="E1E1EA"/>
          </a:solidFill>
          <a:ln w="7620">
            <a:solidFill>
              <a:srgbClr val="C7C7D0"/>
            </a:solidFill>
            <a:prstDash val="solid"/>
          </a:ln>
        </p:spPr>
        <p:txBody>
          <a:bodyPr/>
          <a:lstStyle/>
          <a:p>
            <a:endParaRPr lang="it-IT" sz="1500"/>
          </a:p>
        </p:txBody>
      </p:sp>
      <p:sp>
        <p:nvSpPr>
          <p:cNvPr id="12" name="Text 9"/>
          <p:cNvSpPr/>
          <p:nvPr/>
        </p:nvSpPr>
        <p:spPr>
          <a:xfrm>
            <a:off x="871042" y="3604915"/>
            <a:ext cx="147737" cy="283568"/>
          </a:xfrm>
          <a:prstGeom prst="rect">
            <a:avLst/>
          </a:prstGeom>
          <a:noFill/>
          <a:ln/>
        </p:spPr>
        <p:txBody>
          <a:bodyPr wrap="none" lIns="0" tIns="0" rIns="0" bIns="0" rtlCol="0" anchor="t"/>
          <a:lstStyle/>
          <a:p>
            <a:pPr algn="ctr">
              <a:lnSpc>
                <a:spcPts val="2208"/>
              </a:lnSpc>
            </a:pPr>
            <a:r>
              <a:rPr lang="en-US" sz="2208" dirty="0">
                <a:solidFill>
                  <a:srgbClr val="3C3939"/>
                </a:solidFill>
                <a:latin typeface="Raleway" pitchFamily="34" charset="0"/>
                <a:ea typeface="Raleway" pitchFamily="34" charset="-122"/>
                <a:cs typeface="Raleway" pitchFamily="34" charset="-120"/>
              </a:rPr>
              <a:t>2</a:t>
            </a:r>
            <a:endParaRPr lang="en-US" sz="2208" dirty="0"/>
          </a:p>
        </p:txBody>
      </p:sp>
      <p:sp>
        <p:nvSpPr>
          <p:cNvPr id="13" name="Text 10"/>
          <p:cNvSpPr/>
          <p:nvPr/>
        </p:nvSpPr>
        <p:spPr>
          <a:xfrm>
            <a:off x="1984574" y="3510458"/>
            <a:ext cx="2362696" cy="295275"/>
          </a:xfrm>
          <a:prstGeom prst="rect">
            <a:avLst/>
          </a:prstGeom>
          <a:noFill/>
          <a:ln/>
        </p:spPr>
        <p:txBody>
          <a:bodyPr wrap="none" lIns="0" tIns="0" rIns="0" bIns="0" rtlCol="0" anchor="t"/>
          <a:lstStyle/>
          <a:p>
            <a:pPr>
              <a:lnSpc>
                <a:spcPts val="2292"/>
              </a:lnSpc>
            </a:pPr>
            <a:r>
              <a:rPr lang="en-US" sz="2200" b="1" dirty="0">
                <a:solidFill>
                  <a:srgbClr val="3C3939"/>
                </a:solidFill>
                <a:latin typeface="Inter"/>
                <a:ea typeface="Raleway" pitchFamily="34" charset="-122"/>
                <a:cs typeface="Raleway" pitchFamily="34" charset="-120"/>
              </a:rPr>
              <a:t>Processing</a:t>
            </a:r>
            <a:endParaRPr lang="en-US" sz="2200" b="1" dirty="0">
              <a:latin typeface="Inter"/>
            </a:endParaRPr>
          </a:p>
        </p:txBody>
      </p:sp>
      <p:sp>
        <p:nvSpPr>
          <p:cNvPr id="14" name="Text 11"/>
          <p:cNvSpPr/>
          <p:nvPr/>
        </p:nvSpPr>
        <p:spPr>
          <a:xfrm>
            <a:off x="1984573" y="3919141"/>
            <a:ext cx="4973935" cy="302419"/>
          </a:xfrm>
          <a:prstGeom prst="rect">
            <a:avLst/>
          </a:prstGeom>
          <a:noFill/>
          <a:ln/>
        </p:spPr>
        <p:txBody>
          <a:bodyPr wrap="none" lIns="0" tIns="0" rIns="0" bIns="0" rtlCol="0" anchor="t"/>
          <a:lstStyle/>
          <a:p>
            <a:pPr>
              <a:lnSpc>
                <a:spcPts val="2375"/>
              </a:lnSpc>
            </a:pPr>
            <a:r>
              <a:rPr lang="en-US" sz="1900" dirty="0">
                <a:solidFill>
                  <a:srgbClr val="3C3939"/>
                </a:solidFill>
                <a:latin typeface="Inter"/>
                <a:ea typeface="Roboto" pitchFamily="34" charset="-122"/>
                <a:cs typeface="Roboto" pitchFamily="34" charset="-120"/>
              </a:rPr>
              <a:t>Cleaning, sorting, and preparing materials for reuse.</a:t>
            </a:r>
            <a:endParaRPr lang="en-US" sz="1900" dirty="0">
              <a:latin typeface="Inter"/>
            </a:endParaRPr>
          </a:p>
        </p:txBody>
      </p:sp>
      <p:sp>
        <p:nvSpPr>
          <p:cNvPr id="15" name="Shape 12"/>
          <p:cNvSpPr/>
          <p:nvPr/>
        </p:nvSpPr>
        <p:spPr>
          <a:xfrm>
            <a:off x="1132185" y="5012134"/>
            <a:ext cx="661492" cy="25400"/>
          </a:xfrm>
          <a:prstGeom prst="roundRect">
            <a:avLst>
              <a:gd name="adj" fmla="val 312558"/>
            </a:avLst>
          </a:prstGeom>
          <a:solidFill>
            <a:srgbClr val="C7C7D0"/>
          </a:solidFill>
          <a:ln/>
        </p:spPr>
        <p:txBody>
          <a:bodyPr/>
          <a:lstStyle/>
          <a:p>
            <a:endParaRPr lang="it-IT" sz="1500"/>
          </a:p>
        </p:txBody>
      </p:sp>
      <p:sp>
        <p:nvSpPr>
          <p:cNvPr id="16" name="Shape 13"/>
          <p:cNvSpPr/>
          <p:nvPr/>
        </p:nvSpPr>
        <p:spPr>
          <a:xfrm>
            <a:off x="732333" y="4812208"/>
            <a:ext cx="425252" cy="425252"/>
          </a:xfrm>
          <a:prstGeom prst="roundRect">
            <a:avLst>
              <a:gd name="adj" fmla="val 18669"/>
            </a:avLst>
          </a:prstGeom>
          <a:solidFill>
            <a:srgbClr val="E1E1EA"/>
          </a:solidFill>
          <a:ln w="7620">
            <a:solidFill>
              <a:srgbClr val="C7C7D0"/>
            </a:solidFill>
            <a:prstDash val="solid"/>
          </a:ln>
        </p:spPr>
        <p:txBody>
          <a:bodyPr/>
          <a:lstStyle/>
          <a:p>
            <a:endParaRPr lang="it-IT" sz="1500"/>
          </a:p>
        </p:txBody>
      </p:sp>
      <p:sp>
        <p:nvSpPr>
          <p:cNvPr id="17" name="Text 14"/>
          <p:cNvSpPr/>
          <p:nvPr/>
        </p:nvSpPr>
        <p:spPr>
          <a:xfrm>
            <a:off x="869256" y="4883051"/>
            <a:ext cx="151408" cy="283568"/>
          </a:xfrm>
          <a:prstGeom prst="rect">
            <a:avLst/>
          </a:prstGeom>
          <a:noFill/>
          <a:ln/>
        </p:spPr>
        <p:txBody>
          <a:bodyPr wrap="none" lIns="0" tIns="0" rIns="0" bIns="0" rtlCol="0" anchor="t"/>
          <a:lstStyle/>
          <a:p>
            <a:pPr algn="ctr">
              <a:lnSpc>
                <a:spcPts val="2208"/>
              </a:lnSpc>
            </a:pPr>
            <a:r>
              <a:rPr lang="en-US" sz="2208" dirty="0">
                <a:solidFill>
                  <a:srgbClr val="3C3939"/>
                </a:solidFill>
                <a:latin typeface="Raleway" pitchFamily="34" charset="0"/>
                <a:ea typeface="Raleway" pitchFamily="34" charset="-122"/>
                <a:cs typeface="Raleway" pitchFamily="34" charset="-120"/>
              </a:rPr>
              <a:t>3</a:t>
            </a:r>
            <a:endParaRPr lang="en-US" sz="2208" dirty="0"/>
          </a:p>
        </p:txBody>
      </p:sp>
      <p:sp>
        <p:nvSpPr>
          <p:cNvPr id="18" name="Text 15"/>
          <p:cNvSpPr/>
          <p:nvPr/>
        </p:nvSpPr>
        <p:spPr>
          <a:xfrm>
            <a:off x="1984574" y="4788594"/>
            <a:ext cx="2362696" cy="295275"/>
          </a:xfrm>
          <a:prstGeom prst="rect">
            <a:avLst/>
          </a:prstGeom>
          <a:noFill/>
          <a:ln/>
        </p:spPr>
        <p:txBody>
          <a:bodyPr wrap="none" lIns="0" tIns="0" rIns="0" bIns="0" rtlCol="0" anchor="t"/>
          <a:lstStyle/>
          <a:p>
            <a:pPr>
              <a:lnSpc>
                <a:spcPts val="2292"/>
              </a:lnSpc>
            </a:pPr>
            <a:r>
              <a:rPr lang="en-US" sz="2200" b="1" dirty="0">
                <a:solidFill>
                  <a:srgbClr val="3C3939"/>
                </a:solidFill>
                <a:latin typeface="Inter"/>
                <a:ea typeface="Raleway" pitchFamily="34" charset="-122"/>
                <a:cs typeface="Raleway" pitchFamily="34" charset="-120"/>
              </a:rPr>
              <a:t>Manufacturing</a:t>
            </a:r>
            <a:endParaRPr lang="en-US" sz="2200" b="1" dirty="0">
              <a:latin typeface="Inter"/>
            </a:endParaRPr>
          </a:p>
        </p:txBody>
      </p:sp>
      <p:sp>
        <p:nvSpPr>
          <p:cNvPr id="19" name="Text 16"/>
          <p:cNvSpPr/>
          <p:nvPr/>
        </p:nvSpPr>
        <p:spPr>
          <a:xfrm>
            <a:off x="1984573" y="5197277"/>
            <a:ext cx="4973935" cy="302419"/>
          </a:xfrm>
          <a:prstGeom prst="rect">
            <a:avLst/>
          </a:prstGeom>
          <a:noFill/>
          <a:ln/>
        </p:spPr>
        <p:txBody>
          <a:bodyPr wrap="none" lIns="0" tIns="0" rIns="0" bIns="0" rtlCol="0" anchor="t"/>
          <a:lstStyle/>
          <a:p>
            <a:pPr>
              <a:lnSpc>
                <a:spcPts val="2375"/>
              </a:lnSpc>
            </a:pPr>
            <a:r>
              <a:rPr lang="en-US" sz="1900" dirty="0">
                <a:solidFill>
                  <a:srgbClr val="3C3939"/>
                </a:solidFill>
                <a:latin typeface="Inter"/>
                <a:ea typeface="Roboto" pitchFamily="34" charset="-122"/>
                <a:cs typeface="Roboto" pitchFamily="34" charset="-120"/>
              </a:rPr>
              <a:t>Turning recycled materials into new products.</a:t>
            </a:r>
            <a:endParaRPr lang="en-US" sz="1900" dirty="0">
              <a:latin typeface="Inter"/>
            </a:endParaRPr>
          </a:p>
        </p:txBody>
      </p:sp>
      <p:sp>
        <p:nvSpPr>
          <p:cNvPr id="20" name="Marcador de Posição do Rodapé 4">
            <a:extLst>
              <a:ext uri="{FF2B5EF4-FFF2-40B4-BE49-F238E27FC236}">
                <a16:creationId xmlns:a16="http://schemas.microsoft.com/office/drawing/2014/main" id="{D3F7F5F3-BE4A-18A0-1A54-25A4C90BBFE6}"/>
              </a:ext>
            </a:extLst>
          </p:cNvPr>
          <p:cNvSpPr txBox="1">
            <a:spLocks/>
          </p:cNvSpPr>
          <p:nvPr/>
        </p:nvSpPr>
        <p:spPr>
          <a:xfrm>
            <a:off x="5284454" y="6309100"/>
            <a:ext cx="2770595" cy="548900"/>
          </a:xfrm>
          <a:prstGeom prst="rect">
            <a:avLst/>
          </a:prstGeom>
        </p:spPr>
        <p:txBody>
          <a:bodyPr/>
          <a:lstStyle>
            <a:defPPr rtl="0">
              <a:defRPr lang="hu-HU"/>
            </a:defPPr>
            <a:lvl1pPr marL="0" algn="l" defTabSz="914400" rtl="0" eaLnBrk="1" latinLnBrk="0" hangingPunct="1">
              <a:defRPr lang="hu-HU" sz="1800" kern="1200">
                <a:solidFill>
                  <a:schemeClr val="tx1"/>
                </a:solidFill>
                <a:latin typeface="+mn-lt"/>
                <a:ea typeface="+mn-ea"/>
                <a:cs typeface="+mn-cs"/>
              </a:defRPr>
            </a:lvl1pPr>
            <a:lvl2pPr marL="457200" algn="l" defTabSz="914400" rtl="0" eaLnBrk="1" latinLnBrk="0" hangingPunct="1">
              <a:defRPr lang="hu-HU" sz="1800" kern="1200">
                <a:solidFill>
                  <a:schemeClr val="tx1"/>
                </a:solidFill>
                <a:latin typeface="+mn-lt"/>
                <a:ea typeface="+mn-ea"/>
                <a:cs typeface="+mn-cs"/>
              </a:defRPr>
            </a:lvl2pPr>
            <a:lvl3pPr marL="914400" algn="l" defTabSz="914400" rtl="0" eaLnBrk="1" latinLnBrk="0" hangingPunct="1">
              <a:defRPr lang="hu-HU" sz="1800" kern="1200">
                <a:solidFill>
                  <a:schemeClr val="tx1"/>
                </a:solidFill>
                <a:latin typeface="+mn-lt"/>
                <a:ea typeface="+mn-ea"/>
                <a:cs typeface="+mn-cs"/>
              </a:defRPr>
            </a:lvl3pPr>
            <a:lvl4pPr marL="1371600" algn="l" defTabSz="914400" rtl="0" eaLnBrk="1" latinLnBrk="0" hangingPunct="1">
              <a:defRPr lang="hu-HU" sz="1800" kern="1200">
                <a:solidFill>
                  <a:schemeClr val="tx1"/>
                </a:solidFill>
                <a:latin typeface="+mn-lt"/>
                <a:ea typeface="+mn-ea"/>
                <a:cs typeface="+mn-cs"/>
              </a:defRPr>
            </a:lvl4pPr>
            <a:lvl5pPr marL="1828800" algn="l" defTabSz="914400" rtl="0" eaLnBrk="1" latinLnBrk="0" hangingPunct="1">
              <a:defRPr lang="hu-HU" sz="1800" kern="1200">
                <a:solidFill>
                  <a:schemeClr val="tx1"/>
                </a:solidFill>
                <a:latin typeface="+mn-lt"/>
                <a:ea typeface="+mn-ea"/>
                <a:cs typeface="+mn-cs"/>
              </a:defRPr>
            </a:lvl5pPr>
            <a:lvl6pPr marL="2286000" algn="l" defTabSz="914400" rtl="0" eaLnBrk="1" latinLnBrk="0" hangingPunct="1">
              <a:defRPr lang="hu-HU" sz="1800" kern="1200">
                <a:solidFill>
                  <a:schemeClr val="tx1"/>
                </a:solidFill>
                <a:latin typeface="+mn-lt"/>
                <a:ea typeface="+mn-ea"/>
                <a:cs typeface="+mn-cs"/>
              </a:defRPr>
            </a:lvl6pPr>
            <a:lvl7pPr marL="2743200" algn="l" defTabSz="914400" rtl="0" eaLnBrk="1" latinLnBrk="0" hangingPunct="1">
              <a:defRPr lang="hu-HU" sz="1800" kern="1200">
                <a:solidFill>
                  <a:schemeClr val="tx1"/>
                </a:solidFill>
                <a:latin typeface="+mn-lt"/>
                <a:ea typeface="+mn-ea"/>
                <a:cs typeface="+mn-cs"/>
              </a:defRPr>
            </a:lvl7pPr>
            <a:lvl8pPr marL="3200400" algn="l" defTabSz="914400" rtl="0" eaLnBrk="1" latinLnBrk="0" hangingPunct="1">
              <a:defRPr lang="hu-HU" sz="1800" kern="1200">
                <a:solidFill>
                  <a:schemeClr val="tx1"/>
                </a:solidFill>
                <a:latin typeface="+mn-lt"/>
                <a:ea typeface="+mn-ea"/>
                <a:cs typeface="+mn-cs"/>
              </a:defRPr>
            </a:lvl8pPr>
            <a:lvl9pPr marL="3657600" algn="l" defTabSz="914400" rtl="0" eaLnBrk="1" latinLnBrk="0" hangingPunct="1">
              <a:defRPr lang="hu-HU" sz="1800" kern="1200">
                <a:solidFill>
                  <a:schemeClr val="tx1"/>
                </a:solidFill>
                <a:latin typeface="+mn-lt"/>
                <a:ea typeface="+mn-ea"/>
                <a:cs typeface="+mn-cs"/>
              </a:defRPr>
            </a:lvl9pPr>
          </a:lstStyle>
          <a:p>
            <a:pPr algn="ctr"/>
            <a:r>
              <a:rPr lang="en-US" sz="1200" dirty="0">
                <a:ea typeface="Times New Roman" panose="02020603050405020304" pitchFamily="18" charset="0"/>
              </a:rPr>
              <a:t>Go Green Against Climate Change - </a:t>
            </a:r>
            <a:r>
              <a:rPr lang="en-GB" sz="1200" dirty="0">
                <a:ea typeface="Times New Roman" panose="02020603050405020304" pitchFamily="18" charset="0"/>
              </a:rPr>
              <a:t>2023-1-RO01-KA220-SCH-000161283</a:t>
            </a:r>
            <a:r>
              <a:rPr lang="en-US" sz="1200" dirty="0">
                <a:ea typeface="Times New Roman" panose="02020603050405020304" pitchFamily="18" charset="0"/>
              </a:rPr>
              <a:t> </a:t>
            </a:r>
            <a:endParaRPr lang="en-US" sz="1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412731" y="506909"/>
            <a:ext cx="7307583" cy="1150343"/>
          </a:xfrm>
          <a:prstGeom prst="rect">
            <a:avLst/>
          </a:prstGeom>
          <a:noFill/>
          <a:ln/>
        </p:spPr>
        <p:txBody>
          <a:bodyPr wrap="square" lIns="0" tIns="0" rIns="0" bIns="0" rtlCol="0" anchor="t"/>
          <a:lstStyle/>
          <a:p>
            <a:pPr>
              <a:lnSpc>
                <a:spcPts val="4500"/>
              </a:lnSpc>
            </a:pPr>
            <a:r>
              <a:rPr lang="en-US" sz="4300" b="1" dirty="0">
                <a:solidFill>
                  <a:srgbClr val="1B1B27"/>
                </a:solidFill>
                <a:latin typeface="Petrona Bold"/>
                <a:ea typeface="Raleway" pitchFamily="34" charset="-122"/>
                <a:cs typeface="Raleway" pitchFamily="34" charset="-120"/>
              </a:rPr>
              <a:t>Composting: Turning Waste into Resources</a:t>
            </a:r>
            <a:endParaRPr lang="en-US" sz="4300" b="1" dirty="0">
              <a:latin typeface="Petrona Bold"/>
            </a:endParaRPr>
          </a:p>
        </p:txBody>
      </p:sp>
      <p:pic>
        <p:nvPicPr>
          <p:cNvPr id="4" name="Image 1" descr="preencoded.png"/>
          <p:cNvPicPr>
            <a:picLocks noChangeAspect="1"/>
          </p:cNvPicPr>
          <p:nvPr/>
        </p:nvPicPr>
        <p:blipFill>
          <a:blip r:embed="rId3"/>
          <a:stretch>
            <a:fillRect/>
          </a:stretch>
        </p:blipFill>
        <p:spPr>
          <a:xfrm>
            <a:off x="412731" y="1933278"/>
            <a:ext cx="920353" cy="1472605"/>
          </a:xfrm>
          <a:prstGeom prst="rect">
            <a:avLst/>
          </a:prstGeom>
        </p:spPr>
      </p:pic>
      <p:sp>
        <p:nvSpPr>
          <p:cNvPr id="5" name="Text 1"/>
          <p:cNvSpPr/>
          <p:nvPr/>
        </p:nvSpPr>
        <p:spPr>
          <a:xfrm>
            <a:off x="1609110" y="2117329"/>
            <a:ext cx="2300982" cy="287536"/>
          </a:xfrm>
          <a:prstGeom prst="rect">
            <a:avLst/>
          </a:prstGeom>
          <a:noFill/>
          <a:ln/>
        </p:spPr>
        <p:txBody>
          <a:bodyPr wrap="none" lIns="0" tIns="0" rIns="0" bIns="0" rtlCol="0" anchor="t"/>
          <a:lstStyle/>
          <a:p>
            <a:pPr>
              <a:lnSpc>
                <a:spcPts val="2250"/>
              </a:lnSpc>
            </a:pPr>
            <a:r>
              <a:rPr lang="en-US" sz="2200" b="1" dirty="0">
                <a:solidFill>
                  <a:srgbClr val="3C3939"/>
                </a:solidFill>
                <a:latin typeface="Inter"/>
                <a:ea typeface="Raleway" pitchFamily="34" charset="-122"/>
                <a:cs typeface="Raleway" pitchFamily="34" charset="-120"/>
              </a:rPr>
              <a:t>Food Scraps</a:t>
            </a:r>
            <a:endParaRPr lang="en-US" sz="2200" b="1" dirty="0">
              <a:latin typeface="Inter"/>
            </a:endParaRPr>
          </a:p>
        </p:txBody>
      </p:sp>
      <p:sp>
        <p:nvSpPr>
          <p:cNvPr id="6" name="Text 2"/>
          <p:cNvSpPr/>
          <p:nvPr/>
        </p:nvSpPr>
        <p:spPr>
          <a:xfrm>
            <a:off x="1609110" y="2515294"/>
            <a:ext cx="5135166" cy="588963"/>
          </a:xfrm>
          <a:prstGeom prst="rect">
            <a:avLst/>
          </a:prstGeom>
          <a:noFill/>
          <a:ln/>
        </p:spPr>
        <p:txBody>
          <a:bodyPr wrap="square" lIns="0" tIns="0" rIns="0" bIns="0" rtlCol="0" anchor="t"/>
          <a:lstStyle/>
          <a:p>
            <a:pPr>
              <a:lnSpc>
                <a:spcPts val="2292"/>
              </a:lnSpc>
            </a:pPr>
            <a:r>
              <a:rPr lang="en-US" sz="1900" dirty="0">
                <a:solidFill>
                  <a:srgbClr val="3C3939"/>
                </a:solidFill>
                <a:latin typeface="Inter"/>
                <a:ea typeface="Roboto" pitchFamily="34" charset="-122"/>
                <a:cs typeface="Roboto" pitchFamily="34" charset="-120"/>
              </a:rPr>
              <a:t>Kitchen waste, like fruit peels and coffee grounds, can be composted.</a:t>
            </a:r>
            <a:endParaRPr lang="en-US" sz="1900" dirty="0">
              <a:latin typeface="Inter"/>
            </a:endParaRPr>
          </a:p>
        </p:txBody>
      </p:sp>
      <p:pic>
        <p:nvPicPr>
          <p:cNvPr id="7" name="Image 2" descr="preencoded.png"/>
          <p:cNvPicPr>
            <a:picLocks noChangeAspect="1"/>
          </p:cNvPicPr>
          <p:nvPr/>
        </p:nvPicPr>
        <p:blipFill>
          <a:blip r:embed="rId4"/>
          <a:stretch>
            <a:fillRect/>
          </a:stretch>
        </p:blipFill>
        <p:spPr>
          <a:xfrm>
            <a:off x="412731" y="3405882"/>
            <a:ext cx="920353" cy="1472605"/>
          </a:xfrm>
          <a:prstGeom prst="rect">
            <a:avLst/>
          </a:prstGeom>
        </p:spPr>
      </p:pic>
      <p:sp>
        <p:nvSpPr>
          <p:cNvPr id="8" name="Text 3"/>
          <p:cNvSpPr/>
          <p:nvPr/>
        </p:nvSpPr>
        <p:spPr>
          <a:xfrm>
            <a:off x="1609110" y="3589933"/>
            <a:ext cx="2300982" cy="287536"/>
          </a:xfrm>
          <a:prstGeom prst="rect">
            <a:avLst/>
          </a:prstGeom>
          <a:noFill/>
          <a:ln/>
        </p:spPr>
        <p:txBody>
          <a:bodyPr wrap="none" lIns="0" tIns="0" rIns="0" bIns="0" rtlCol="0" anchor="t"/>
          <a:lstStyle/>
          <a:p>
            <a:pPr>
              <a:lnSpc>
                <a:spcPts val="2250"/>
              </a:lnSpc>
            </a:pPr>
            <a:r>
              <a:rPr lang="en-US" sz="2200" b="1" dirty="0">
                <a:solidFill>
                  <a:srgbClr val="3C3939"/>
                </a:solidFill>
                <a:latin typeface="Inter"/>
                <a:ea typeface="Raleway" pitchFamily="34" charset="-122"/>
                <a:cs typeface="Raleway" pitchFamily="34" charset="-120"/>
              </a:rPr>
              <a:t>Yard Waste</a:t>
            </a:r>
            <a:endParaRPr lang="en-US" sz="2200" b="1" dirty="0">
              <a:latin typeface="Inter"/>
            </a:endParaRPr>
          </a:p>
        </p:txBody>
      </p:sp>
      <p:sp>
        <p:nvSpPr>
          <p:cNvPr id="9" name="Text 4"/>
          <p:cNvSpPr/>
          <p:nvPr/>
        </p:nvSpPr>
        <p:spPr>
          <a:xfrm>
            <a:off x="1609110" y="3987899"/>
            <a:ext cx="5135166" cy="294482"/>
          </a:xfrm>
          <a:prstGeom prst="rect">
            <a:avLst/>
          </a:prstGeom>
          <a:noFill/>
          <a:ln/>
        </p:spPr>
        <p:txBody>
          <a:bodyPr wrap="none" lIns="0" tIns="0" rIns="0" bIns="0" rtlCol="0" anchor="t"/>
          <a:lstStyle/>
          <a:p>
            <a:pPr>
              <a:lnSpc>
                <a:spcPts val="2292"/>
              </a:lnSpc>
            </a:pPr>
            <a:r>
              <a:rPr lang="en-US" sz="1900" dirty="0">
                <a:solidFill>
                  <a:srgbClr val="3C3939"/>
                </a:solidFill>
                <a:latin typeface="Inter"/>
                <a:ea typeface="Roboto" pitchFamily="34" charset="-122"/>
                <a:cs typeface="Roboto" pitchFamily="34" charset="-120"/>
              </a:rPr>
              <a:t>Grass clippings, leaves, and tree branches can be composted.</a:t>
            </a:r>
            <a:endParaRPr lang="en-US" sz="1900" dirty="0">
              <a:latin typeface="Inter"/>
            </a:endParaRPr>
          </a:p>
        </p:txBody>
      </p:sp>
      <p:pic>
        <p:nvPicPr>
          <p:cNvPr id="10" name="Image 3" descr="preencoded.png"/>
          <p:cNvPicPr>
            <a:picLocks noChangeAspect="1"/>
          </p:cNvPicPr>
          <p:nvPr/>
        </p:nvPicPr>
        <p:blipFill>
          <a:blip r:embed="rId5"/>
          <a:stretch>
            <a:fillRect/>
          </a:stretch>
        </p:blipFill>
        <p:spPr>
          <a:xfrm>
            <a:off x="412731" y="4878487"/>
            <a:ext cx="920353" cy="1472605"/>
          </a:xfrm>
          <a:prstGeom prst="rect">
            <a:avLst/>
          </a:prstGeom>
        </p:spPr>
      </p:pic>
      <p:sp>
        <p:nvSpPr>
          <p:cNvPr id="11" name="Text 5"/>
          <p:cNvSpPr/>
          <p:nvPr/>
        </p:nvSpPr>
        <p:spPr>
          <a:xfrm>
            <a:off x="1609110" y="5062538"/>
            <a:ext cx="2300982" cy="287536"/>
          </a:xfrm>
          <a:prstGeom prst="rect">
            <a:avLst/>
          </a:prstGeom>
          <a:noFill/>
          <a:ln/>
        </p:spPr>
        <p:txBody>
          <a:bodyPr wrap="none" lIns="0" tIns="0" rIns="0" bIns="0" rtlCol="0" anchor="t"/>
          <a:lstStyle/>
          <a:p>
            <a:pPr>
              <a:lnSpc>
                <a:spcPts val="2250"/>
              </a:lnSpc>
            </a:pPr>
            <a:r>
              <a:rPr lang="en-US" sz="2200" b="1" dirty="0">
                <a:solidFill>
                  <a:srgbClr val="3C3939"/>
                </a:solidFill>
                <a:latin typeface="Inter"/>
                <a:ea typeface="Raleway" pitchFamily="34" charset="-122"/>
                <a:cs typeface="Raleway" pitchFamily="34" charset="-120"/>
              </a:rPr>
              <a:t>Compost</a:t>
            </a:r>
            <a:endParaRPr lang="en-US" sz="2200" b="1" dirty="0">
              <a:latin typeface="Inter"/>
            </a:endParaRPr>
          </a:p>
        </p:txBody>
      </p:sp>
      <p:sp>
        <p:nvSpPr>
          <p:cNvPr id="12" name="Text 6"/>
          <p:cNvSpPr/>
          <p:nvPr/>
        </p:nvSpPr>
        <p:spPr>
          <a:xfrm>
            <a:off x="1609110" y="5460504"/>
            <a:ext cx="5135166" cy="294482"/>
          </a:xfrm>
          <a:prstGeom prst="rect">
            <a:avLst/>
          </a:prstGeom>
          <a:noFill/>
          <a:ln/>
        </p:spPr>
        <p:txBody>
          <a:bodyPr wrap="none" lIns="0" tIns="0" rIns="0" bIns="0" rtlCol="0" anchor="t"/>
          <a:lstStyle/>
          <a:p>
            <a:pPr>
              <a:lnSpc>
                <a:spcPts val="2292"/>
              </a:lnSpc>
            </a:pPr>
            <a:r>
              <a:rPr lang="en-US" sz="1900" dirty="0">
                <a:solidFill>
                  <a:srgbClr val="3C3939"/>
                </a:solidFill>
                <a:latin typeface="Inter"/>
                <a:ea typeface="Roboto" pitchFamily="34" charset="-122"/>
                <a:cs typeface="Roboto" pitchFamily="34" charset="-120"/>
              </a:rPr>
              <a:t>Rich, nutrient-rich soil amendment for gardening.</a:t>
            </a:r>
            <a:endParaRPr lang="en-US" sz="1900" dirty="0">
              <a:latin typeface="Inter"/>
            </a:endParaRPr>
          </a:p>
        </p:txBody>
      </p:sp>
      <p:sp>
        <p:nvSpPr>
          <p:cNvPr id="14" name="Marcador de Posição do Rodapé 4">
            <a:extLst>
              <a:ext uri="{FF2B5EF4-FFF2-40B4-BE49-F238E27FC236}">
                <a16:creationId xmlns:a16="http://schemas.microsoft.com/office/drawing/2014/main" id="{556FB610-B037-0BA7-6521-8D3A7AB777B6}"/>
              </a:ext>
            </a:extLst>
          </p:cNvPr>
          <p:cNvSpPr txBox="1">
            <a:spLocks/>
          </p:cNvSpPr>
          <p:nvPr/>
        </p:nvSpPr>
        <p:spPr>
          <a:xfrm>
            <a:off x="5284454" y="6309100"/>
            <a:ext cx="2770595" cy="548900"/>
          </a:xfrm>
          <a:prstGeom prst="rect">
            <a:avLst/>
          </a:prstGeom>
        </p:spPr>
        <p:txBody>
          <a:bodyPr/>
          <a:lstStyle>
            <a:defPPr rtl="0">
              <a:defRPr lang="hu-HU"/>
            </a:defPPr>
            <a:lvl1pPr marL="0" algn="l" defTabSz="914400" rtl="0" eaLnBrk="1" latinLnBrk="0" hangingPunct="1">
              <a:defRPr lang="hu-HU" sz="1800" kern="1200">
                <a:solidFill>
                  <a:schemeClr val="tx1"/>
                </a:solidFill>
                <a:latin typeface="+mn-lt"/>
                <a:ea typeface="+mn-ea"/>
                <a:cs typeface="+mn-cs"/>
              </a:defRPr>
            </a:lvl1pPr>
            <a:lvl2pPr marL="457200" algn="l" defTabSz="914400" rtl="0" eaLnBrk="1" latinLnBrk="0" hangingPunct="1">
              <a:defRPr lang="hu-HU" sz="1800" kern="1200">
                <a:solidFill>
                  <a:schemeClr val="tx1"/>
                </a:solidFill>
                <a:latin typeface="+mn-lt"/>
                <a:ea typeface="+mn-ea"/>
                <a:cs typeface="+mn-cs"/>
              </a:defRPr>
            </a:lvl2pPr>
            <a:lvl3pPr marL="914400" algn="l" defTabSz="914400" rtl="0" eaLnBrk="1" latinLnBrk="0" hangingPunct="1">
              <a:defRPr lang="hu-HU" sz="1800" kern="1200">
                <a:solidFill>
                  <a:schemeClr val="tx1"/>
                </a:solidFill>
                <a:latin typeface="+mn-lt"/>
                <a:ea typeface="+mn-ea"/>
                <a:cs typeface="+mn-cs"/>
              </a:defRPr>
            </a:lvl3pPr>
            <a:lvl4pPr marL="1371600" algn="l" defTabSz="914400" rtl="0" eaLnBrk="1" latinLnBrk="0" hangingPunct="1">
              <a:defRPr lang="hu-HU" sz="1800" kern="1200">
                <a:solidFill>
                  <a:schemeClr val="tx1"/>
                </a:solidFill>
                <a:latin typeface="+mn-lt"/>
                <a:ea typeface="+mn-ea"/>
                <a:cs typeface="+mn-cs"/>
              </a:defRPr>
            </a:lvl4pPr>
            <a:lvl5pPr marL="1828800" algn="l" defTabSz="914400" rtl="0" eaLnBrk="1" latinLnBrk="0" hangingPunct="1">
              <a:defRPr lang="hu-HU" sz="1800" kern="1200">
                <a:solidFill>
                  <a:schemeClr val="tx1"/>
                </a:solidFill>
                <a:latin typeface="+mn-lt"/>
                <a:ea typeface="+mn-ea"/>
                <a:cs typeface="+mn-cs"/>
              </a:defRPr>
            </a:lvl5pPr>
            <a:lvl6pPr marL="2286000" algn="l" defTabSz="914400" rtl="0" eaLnBrk="1" latinLnBrk="0" hangingPunct="1">
              <a:defRPr lang="hu-HU" sz="1800" kern="1200">
                <a:solidFill>
                  <a:schemeClr val="tx1"/>
                </a:solidFill>
                <a:latin typeface="+mn-lt"/>
                <a:ea typeface="+mn-ea"/>
                <a:cs typeface="+mn-cs"/>
              </a:defRPr>
            </a:lvl6pPr>
            <a:lvl7pPr marL="2743200" algn="l" defTabSz="914400" rtl="0" eaLnBrk="1" latinLnBrk="0" hangingPunct="1">
              <a:defRPr lang="hu-HU" sz="1800" kern="1200">
                <a:solidFill>
                  <a:schemeClr val="tx1"/>
                </a:solidFill>
                <a:latin typeface="+mn-lt"/>
                <a:ea typeface="+mn-ea"/>
                <a:cs typeface="+mn-cs"/>
              </a:defRPr>
            </a:lvl7pPr>
            <a:lvl8pPr marL="3200400" algn="l" defTabSz="914400" rtl="0" eaLnBrk="1" latinLnBrk="0" hangingPunct="1">
              <a:defRPr lang="hu-HU" sz="1800" kern="1200">
                <a:solidFill>
                  <a:schemeClr val="tx1"/>
                </a:solidFill>
                <a:latin typeface="+mn-lt"/>
                <a:ea typeface="+mn-ea"/>
                <a:cs typeface="+mn-cs"/>
              </a:defRPr>
            </a:lvl8pPr>
            <a:lvl9pPr marL="3657600" algn="l" defTabSz="914400" rtl="0" eaLnBrk="1" latinLnBrk="0" hangingPunct="1">
              <a:defRPr lang="hu-HU" sz="1800" kern="1200">
                <a:solidFill>
                  <a:schemeClr val="tx1"/>
                </a:solidFill>
                <a:latin typeface="+mn-lt"/>
                <a:ea typeface="+mn-ea"/>
                <a:cs typeface="+mn-cs"/>
              </a:defRPr>
            </a:lvl9pPr>
          </a:lstStyle>
          <a:p>
            <a:pPr algn="ctr"/>
            <a:r>
              <a:rPr lang="en-US" sz="1200" dirty="0">
                <a:ea typeface="Times New Roman" panose="02020603050405020304" pitchFamily="18" charset="0"/>
              </a:rPr>
              <a:t>Go Green Against Climate Change - </a:t>
            </a:r>
            <a:r>
              <a:rPr lang="en-GB" sz="1200" dirty="0">
                <a:ea typeface="Times New Roman" panose="02020603050405020304" pitchFamily="18" charset="0"/>
              </a:rPr>
              <a:t>2023-1-RO01-KA220-SCH-000161283</a:t>
            </a:r>
            <a:r>
              <a:rPr lang="en-US" sz="1200" dirty="0">
                <a:ea typeface="Times New Roman" panose="02020603050405020304" pitchFamily="18" charset="0"/>
              </a:rPr>
              <a:t> </a:t>
            </a:r>
            <a:endParaRPr lang="en-US" sz="1200" dirty="0"/>
          </a:p>
        </p:txBody>
      </p:sp>
      <p:sp>
        <p:nvSpPr>
          <p:cNvPr id="15" name="Rettangolo 14">
            <a:extLst>
              <a:ext uri="{FF2B5EF4-FFF2-40B4-BE49-F238E27FC236}">
                <a16:creationId xmlns:a16="http://schemas.microsoft.com/office/drawing/2014/main" id="{D55C00EC-991C-5F42-74FA-C36CEEB9B7EC}"/>
              </a:ext>
            </a:extLst>
          </p:cNvPr>
          <p:cNvSpPr/>
          <p:nvPr/>
        </p:nvSpPr>
        <p:spPr>
          <a:xfrm>
            <a:off x="10625559" y="6400800"/>
            <a:ext cx="1552525" cy="427701"/>
          </a:xfrm>
          <a:prstGeom prst="rect">
            <a:avLst/>
          </a:prstGeom>
          <a:solidFill>
            <a:srgbClr val="FEFEFE"/>
          </a:solidFill>
          <a:ln>
            <a:solidFill>
              <a:srgbClr val="FEFE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Imagem 1" descr="Uma imagem com desenho, Animação, Desenho animado, clipart&#10;&#10;Descrição gerada automaticamente">
            <a:extLst>
              <a:ext uri="{FF2B5EF4-FFF2-40B4-BE49-F238E27FC236}">
                <a16:creationId xmlns:a16="http://schemas.microsoft.com/office/drawing/2014/main" id="{D505975F-0AE3-246D-B77C-811BD563F404}"/>
              </a:ext>
            </a:extLst>
          </p:cNvPr>
          <p:cNvPicPr>
            <a:picLocks noChangeAspect="1"/>
          </p:cNvPicPr>
          <p:nvPr/>
        </p:nvPicPr>
        <p:blipFill>
          <a:blip r:embed="rId6"/>
          <a:stretch>
            <a:fillRect/>
          </a:stretch>
        </p:blipFill>
        <p:spPr>
          <a:xfrm>
            <a:off x="10210360" y="105160"/>
            <a:ext cx="1883318" cy="149229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96873" y="377133"/>
            <a:ext cx="5611118" cy="442615"/>
          </a:xfrm>
          <a:prstGeom prst="rect">
            <a:avLst/>
          </a:prstGeom>
          <a:noFill/>
          <a:ln/>
        </p:spPr>
        <p:txBody>
          <a:bodyPr wrap="none" lIns="0" tIns="0" rIns="0" bIns="0" rtlCol="0" anchor="t"/>
          <a:lstStyle/>
          <a:p>
            <a:pPr>
              <a:lnSpc>
                <a:spcPts val="3458"/>
              </a:lnSpc>
            </a:pPr>
            <a:r>
              <a:rPr lang="en-US" sz="4200" b="1" dirty="0">
                <a:solidFill>
                  <a:srgbClr val="1B1B27"/>
                </a:solidFill>
                <a:latin typeface="Petrona Bold"/>
                <a:ea typeface="Raleway" pitchFamily="34" charset="-122"/>
                <a:cs typeface="Raleway" pitchFamily="34" charset="-120"/>
              </a:rPr>
              <a:t>Challenges in Waste Management</a:t>
            </a:r>
            <a:endParaRPr lang="en-US" sz="4200" b="1" dirty="0">
              <a:latin typeface="Petrona Bold"/>
            </a:endParaRPr>
          </a:p>
        </p:txBody>
      </p:sp>
      <p:pic>
        <p:nvPicPr>
          <p:cNvPr id="3" name="Image 0" descr="preencoded.png"/>
          <p:cNvPicPr>
            <a:picLocks noChangeAspect="1"/>
          </p:cNvPicPr>
          <p:nvPr/>
        </p:nvPicPr>
        <p:blipFill>
          <a:blip r:embed="rId3"/>
          <a:stretch>
            <a:fillRect/>
          </a:stretch>
        </p:blipFill>
        <p:spPr>
          <a:xfrm>
            <a:off x="2741415" y="1681064"/>
            <a:ext cx="1108769" cy="816074"/>
          </a:xfrm>
          <a:prstGeom prst="rect">
            <a:avLst/>
          </a:prstGeom>
        </p:spPr>
      </p:pic>
      <p:sp>
        <p:nvSpPr>
          <p:cNvPr id="4" name="Text 1"/>
          <p:cNvSpPr/>
          <p:nvPr/>
        </p:nvSpPr>
        <p:spPr>
          <a:xfrm>
            <a:off x="3257848" y="2048471"/>
            <a:ext cx="75803" cy="283369"/>
          </a:xfrm>
          <a:prstGeom prst="rect">
            <a:avLst/>
          </a:prstGeom>
          <a:noFill/>
          <a:ln/>
        </p:spPr>
        <p:txBody>
          <a:bodyPr wrap="none" lIns="0" tIns="0" rIns="0" bIns="0" rtlCol="0" anchor="t"/>
          <a:lstStyle/>
          <a:p>
            <a:pPr algn="ctr">
              <a:lnSpc>
                <a:spcPts val="2208"/>
              </a:lnSpc>
            </a:pPr>
            <a:r>
              <a:rPr lang="en-US" sz="1375" dirty="0">
                <a:solidFill>
                  <a:srgbClr val="3C3939"/>
                </a:solidFill>
                <a:latin typeface="Raleway" pitchFamily="34" charset="0"/>
                <a:ea typeface="Raleway" pitchFamily="34" charset="-122"/>
                <a:cs typeface="Raleway" pitchFamily="34" charset="-120"/>
              </a:rPr>
              <a:t>1</a:t>
            </a:r>
            <a:endParaRPr lang="en-US" sz="1375" dirty="0"/>
          </a:p>
        </p:txBody>
      </p:sp>
      <p:sp>
        <p:nvSpPr>
          <p:cNvPr id="5" name="Text 2"/>
          <p:cNvSpPr/>
          <p:nvPr/>
        </p:nvSpPr>
        <p:spPr>
          <a:xfrm>
            <a:off x="3991769" y="1822648"/>
            <a:ext cx="1770558" cy="221357"/>
          </a:xfrm>
          <a:prstGeom prst="rect">
            <a:avLst/>
          </a:prstGeom>
          <a:noFill/>
          <a:ln/>
        </p:spPr>
        <p:txBody>
          <a:bodyPr wrap="none" lIns="0" tIns="0" rIns="0" bIns="0" rtlCol="0" anchor="t"/>
          <a:lstStyle/>
          <a:p>
            <a:pPr>
              <a:lnSpc>
                <a:spcPts val="1708"/>
              </a:lnSpc>
            </a:pPr>
            <a:r>
              <a:rPr lang="en-US" sz="2200" b="1" dirty="0">
                <a:solidFill>
                  <a:srgbClr val="3C3939"/>
                </a:solidFill>
                <a:latin typeface="Inter"/>
                <a:ea typeface="Raleway" pitchFamily="34" charset="-122"/>
                <a:cs typeface="Raleway" pitchFamily="34" charset="-120"/>
              </a:rPr>
              <a:t>Lack of Infrastructure</a:t>
            </a:r>
            <a:endParaRPr lang="en-US" sz="2200" b="1" dirty="0">
              <a:latin typeface="Inter"/>
            </a:endParaRPr>
          </a:p>
        </p:txBody>
      </p:sp>
      <p:sp>
        <p:nvSpPr>
          <p:cNvPr id="6" name="Text 3"/>
          <p:cNvSpPr/>
          <p:nvPr/>
        </p:nvSpPr>
        <p:spPr>
          <a:xfrm>
            <a:off x="3991769" y="2128937"/>
            <a:ext cx="3470473" cy="226616"/>
          </a:xfrm>
          <a:prstGeom prst="rect">
            <a:avLst/>
          </a:prstGeom>
          <a:noFill/>
          <a:ln/>
        </p:spPr>
        <p:txBody>
          <a:bodyPr wrap="none" lIns="0" tIns="0" rIns="0" bIns="0" rtlCol="0" anchor="t"/>
          <a:lstStyle/>
          <a:p>
            <a:pPr>
              <a:lnSpc>
                <a:spcPts val="1750"/>
              </a:lnSpc>
            </a:pPr>
            <a:r>
              <a:rPr lang="en-US" sz="1700" dirty="0">
                <a:solidFill>
                  <a:srgbClr val="3C3939"/>
                </a:solidFill>
                <a:latin typeface="Roboto" pitchFamily="34" charset="0"/>
                <a:ea typeface="Roboto" pitchFamily="34" charset="-122"/>
                <a:cs typeface="Roboto" pitchFamily="34" charset="-120"/>
              </a:rPr>
              <a:t>Limited facilities for collection, sorting, and processing.</a:t>
            </a:r>
            <a:endParaRPr lang="en-US" sz="1700" dirty="0"/>
          </a:p>
        </p:txBody>
      </p:sp>
      <p:sp>
        <p:nvSpPr>
          <p:cNvPr id="7" name="Shape 4"/>
          <p:cNvSpPr/>
          <p:nvPr/>
        </p:nvSpPr>
        <p:spPr>
          <a:xfrm>
            <a:off x="3885506" y="2506861"/>
            <a:ext cx="7775476" cy="9525"/>
          </a:xfrm>
          <a:prstGeom prst="roundRect">
            <a:avLst>
              <a:gd name="adj" fmla="val 624596"/>
            </a:avLst>
          </a:prstGeom>
          <a:solidFill>
            <a:srgbClr val="C7C7D0"/>
          </a:solidFill>
          <a:ln/>
        </p:spPr>
        <p:txBody>
          <a:bodyPr/>
          <a:lstStyle/>
          <a:p>
            <a:endParaRPr lang="it-IT" sz="1500"/>
          </a:p>
        </p:txBody>
      </p:sp>
      <p:pic>
        <p:nvPicPr>
          <p:cNvPr id="8" name="Image 1" descr="preencoded.png"/>
          <p:cNvPicPr>
            <a:picLocks noChangeAspect="1"/>
          </p:cNvPicPr>
          <p:nvPr/>
        </p:nvPicPr>
        <p:blipFill>
          <a:blip r:embed="rId4"/>
          <a:stretch>
            <a:fillRect/>
          </a:stretch>
        </p:blipFill>
        <p:spPr>
          <a:xfrm>
            <a:off x="2186980" y="2532460"/>
            <a:ext cx="2217638" cy="816074"/>
          </a:xfrm>
          <a:prstGeom prst="rect">
            <a:avLst/>
          </a:prstGeom>
        </p:spPr>
      </p:pic>
      <p:sp>
        <p:nvSpPr>
          <p:cNvPr id="9" name="Text 5"/>
          <p:cNvSpPr/>
          <p:nvPr/>
        </p:nvSpPr>
        <p:spPr>
          <a:xfrm>
            <a:off x="3249613" y="2798763"/>
            <a:ext cx="92273" cy="283369"/>
          </a:xfrm>
          <a:prstGeom prst="rect">
            <a:avLst/>
          </a:prstGeom>
          <a:noFill/>
          <a:ln/>
        </p:spPr>
        <p:txBody>
          <a:bodyPr wrap="none" lIns="0" tIns="0" rIns="0" bIns="0" rtlCol="0" anchor="t"/>
          <a:lstStyle/>
          <a:p>
            <a:pPr algn="ctr">
              <a:lnSpc>
                <a:spcPts val="2208"/>
              </a:lnSpc>
            </a:pPr>
            <a:r>
              <a:rPr lang="en-US" sz="1375" dirty="0">
                <a:solidFill>
                  <a:srgbClr val="3C3939"/>
                </a:solidFill>
                <a:latin typeface="Raleway" pitchFamily="34" charset="0"/>
                <a:ea typeface="Raleway" pitchFamily="34" charset="-122"/>
                <a:cs typeface="Raleway" pitchFamily="34" charset="-120"/>
              </a:rPr>
              <a:t>2</a:t>
            </a:r>
            <a:endParaRPr lang="en-US" sz="1375" dirty="0"/>
          </a:p>
        </p:txBody>
      </p:sp>
      <p:sp>
        <p:nvSpPr>
          <p:cNvPr id="10" name="Text 6"/>
          <p:cNvSpPr/>
          <p:nvPr/>
        </p:nvSpPr>
        <p:spPr>
          <a:xfrm>
            <a:off x="4546204" y="2674044"/>
            <a:ext cx="1770558" cy="221357"/>
          </a:xfrm>
          <a:prstGeom prst="rect">
            <a:avLst/>
          </a:prstGeom>
          <a:noFill/>
          <a:ln/>
        </p:spPr>
        <p:txBody>
          <a:bodyPr wrap="none" lIns="0" tIns="0" rIns="0" bIns="0" rtlCol="0" anchor="t"/>
          <a:lstStyle/>
          <a:p>
            <a:pPr>
              <a:lnSpc>
                <a:spcPts val="1708"/>
              </a:lnSpc>
            </a:pPr>
            <a:r>
              <a:rPr lang="en-US" sz="2200" b="1" dirty="0">
                <a:solidFill>
                  <a:srgbClr val="3C3939"/>
                </a:solidFill>
                <a:latin typeface="Inter"/>
                <a:ea typeface="Raleway" pitchFamily="34" charset="-122"/>
                <a:cs typeface="Raleway" pitchFamily="34" charset="-120"/>
              </a:rPr>
              <a:t>Public Awareness</a:t>
            </a:r>
            <a:endParaRPr lang="en-US" sz="2200" b="1" dirty="0">
              <a:latin typeface="Inter"/>
            </a:endParaRPr>
          </a:p>
        </p:txBody>
      </p:sp>
      <p:sp>
        <p:nvSpPr>
          <p:cNvPr id="11" name="Text 7"/>
          <p:cNvSpPr/>
          <p:nvPr/>
        </p:nvSpPr>
        <p:spPr>
          <a:xfrm>
            <a:off x="4546203" y="2980333"/>
            <a:ext cx="4399062" cy="226616"/>
          </a:xfrm>
          <a:prstGeom prst="rect">
            <a:avLst/>
          </a:prstGeom>
          <a:noFill/>
          <a:ln/>
        </p:spPr>
        <p:txBody>
          <a:bodyPr wrap="none" lIns="0" tIns="0" rIns="0" bIns="0" rtlCol="0" anchor="t"/>
          <a:lstStyle/>
          <a:p>
            <a:pPr>
              <a:lnSpc>
                <a:spcPts val="1750"/>
              </a:lnSpc>
            </a:pPr>
            <a:r>
              <a:rPr lang="en-US" sz="1700" dirty="0">
                <a:solidFill>
                  <a:srgbClr val="3C3939"/>
                </a:solidFill>
                <a:latin typeface="Roboto" pitchFamily="34" charset="0"/>
                <a:ea typeface="Roboto" pitchFamily="34" charset="-122"/>
                <a:cs typeface="Roboto" pitchFamily="34" charset="-120"/>
              </a:rPr>
              <a:t>Educating and motivating people to participate in waste management.</a:t>
            </a:r>
            <a:endParaRPr lang="en-US" sz="1700" dirty="0"/>
          </a:p>
        </p:txBody>
      </p:sp>
      <p:sp>
        <p:nvSpPr>
          <p:cNvPr id="12" name="Shape 8"/>
          <p:cNvSpPr/>
          <p:nvPr/>
        </p:nvSpPr>
        <p:spPr>
          <a:xfrm>
            <a:off x="4439940" y="3358257"/>
            <a:ext cx="7221042" cy="9525"/>
          </a:xfrm>
          <a:prstGeom prst="roundRect">
            <a:avLst>
              <a:gd name="adj" fmla="val 624596"/>
            </a:avLst>
          </a:prstGeom>
          <a:solidFill>
            <a:srgbClr val="C7C7D0"/>
          </a:solidFill>
          <a:ln/>
        </p:spPr>
        <p:txBody>
          <a:bodyPr/>
          <a:lstStyle/>
          <a:p>
            <a:endParaRPr lang="it-IT" sz="1500"/>
          </a:p>
        </p:txBody>
      </p:sp>
      <p:pic>
        <p:nvPicPr>
          <p:cNvPr id="13" name="Image 2" descr="preencoded.png"/>
          <p:cNvPicPr>
            <a:picLocks noChangeAspect="1"/>
          </p:cNvPicPr>
          <p:nvPr/>
        </p:nvPicPr>
        <p:blipFill>
          <a:blip r:embed="rId5"/>
          <a:stretch>
            <a:fillRect/>
          </a:stretch>
        </p:blipFill>
        <p:spPr>
          <a:xfrm>
            <a:off x="1632545" y="3383856"/>
            <a:ext cx="3326507" cy="816074"/>
          </a:xfrm>
          <a:prstGeom prst="rect">
            <a:avLst/>
          </a:prstGeom>
        </p:spPr>
      </p:pic>
      <p:sp>
        <p:nvSpPr>
          <p:cNvPr id="14" name="Text 9"/>
          <p:cNvSpPr/>
          <p:nvPr/>
        </p:nvSpPr>
        <p:spPr>
          <a:xfrm>
            <a:off x="3248422" y="3650159"/>
            <a:ext cx="94556" cy="283369"/>
          </a:xfrm>
          <a:prstGeom prst="rect">
            <a:avLst/>
          </a:prstGeom>
          <a:noFill/>
          <a:ln/>
        </p:spPr>
        <p:txBody>
          <a:bodyPr wrap="none" lIns="0" tIns="0" rIns="0" bIns="0" rtlCol="0" anchor="t"/>
          <a:lstStyle/>
          <a:p>
            <a:pPr algn="ctr">
              <a:lnSpc>
                <a:spcPts val="2208"/>
              </a:lnSpc>
            </a:pPr>
            <a:r>
              <a:rPr lang="en-US" sz="1375" dirty="0">
                <a:solidFill>
                  <a:srgbClr val="3C3939"/>
                </a:solidFill>
                <a:latin typeface="Raleway" pitchFamily="34" charset="0"/>
                <a:ea typeface="Raleway" pitchFamily="34" charset="-122"/>
                <a:cs typeface="Raleway" pitchFamily="34" charset="-120"/>
              </a:rPr>
              <a:t>3</a:t>
            </a:r>
            <a:endParaRPr lang="en-US" sz="1375" dirty="0"/>
          </a:p>
        </p:txBody>
      </p:sp>
      <p:sp>
        <p:nvSpPr>
          <p:cNvPr id="15" name="Text 10"/>
          <p:cNvSpPr/>
          <p:nvPr/>
        </p:nvSpPr>
        <p:spPr>
          <a:xfrm>
            <a:off x="5100638" y="3525441"/>
            <a:ext cx="1770558" cy="221357"/>
          </a:xfrm>
          <a:prstGeom prst="rect">
            <a:avLst/>
          </a:prstGeom>
          <a:noFill/>
          <a:ln/>
        </p:spPr>
        <p:txBody>
          <a:bodyPr wrap="none" lIns="0" tIns="0" rIns="0" bIns="0" rtlCol="0" anchor="t"/>
          <a:lstStyle/>
          <a:p>
            <a:pPr>
              <a:lnSpc>
                <a:spcPts val="1708"/>
              </a:lnSpc>
            </a:pPr>
            <a:r>
              <a:rPr lang="en-US" sz="2200" b="1" dirty="0">
                <a:solidFill>
                  <a:srgbClr val="3C3939"/>
                </a:solidFill>
                <a:latin typeface="Inter"/>
                <a:ea typeface="Raleway" pitchFamily="34" charset="-122"/>
                <a:cs typeface="Raleway" pitchFamily="34" charset="-120"/>
              </a:rPr>
              <a:t>Financial Constraints</a:t>
            </a:r>
            <a:endParaRPr lang="en-US" sz="2200" b="1" dirty="0">
              <a:latin typeface="Inter"/>
            </a:endParaRPr>
          </a:p>
        </p:txBody>
      </p:sp>
      <p:sp>
        <p:nvSpPr>
          <p:cNvPr id="16" name="Text 11"/>
          <p:cNvSpPr/>
          <p:nvPr/>
        </p:nvSpPr>
        <p:spPr>
          <a:xfrm>
            <a:off x="5100638" y="3831730"/>
            <a:ext cx="4263331" cy="226616"/>
          </a:xfrm>
          <a:prstGeom prst="rect">
            <a:avLst/>
          </a:prstGeom>
          <a:noFill/>
          <a:ln/>
        </p:spPr>
        <p:txBody>
          <a:bodyPr wrap="none" lIns="0" tIns="0" rIns="0" bIns="0" rtlCol="0" anchor="t"/>
          <a:lstStyle/>
          <a:p>
            <a:pPr>
              <a:lnSpc>
                <a:spcPts val="1750"/>
              </a:lnSpc>
            </a:pPr>
            <a:r>
              <a:rPr lang="en-US" sz="1700" dirty="0">
                <a:solidFill>
                  <a:srgbClr val="3C3939"/>
                </a:solidFill>
                <a:latin typeface="Roboto" pitchFamily="34" charset="0"/>
                <a:ea typeface="Roboto" pitchFamily="34" charset="-122"/>
                <a:cs typeface="Roboto" pitchFamily="34" charset="-120"/>
              </a:rPr>
              <a:t>Funding challenges for investing in sustainable waste management.</a:t>
            </a:r>
            <a:endParaRPr lang="en-US" sz="1700" dirty="0"/>
          </a:p>
        </p:txBody>
      </p:sp>
      <p:sp>
        <p:nvSpPr>
          <p:cNvPr id="17" name="Shape 12"/>
          <p:cNvSpPr/>
          <p:nvPr/>
        </p:nvSpPr>
        <p:spPr>
          <a:xfrm>
            <a:off x="4994374" y="4209653"/>
            <a:ext cx="6666607" cy="9525"/>
          </a:xfrm>
          <a:prstGeom prst="roundRect">
            <a:avLst>
              <a:gd name="adj" fmla="val 624596"/>
            </a:avLst>
          </a:prstGeom>
          <a:solidFill>
            <a:srgbClr val="C7C7D0"/>
          </a:solidFill>
          <a:ln/>
        </p:spPr>
        <p:txBody>
          <a:bodyPr/>
          <a:lstStyle/>
          <a:p>
            <a:endParaRPr lang="it-IT" sz="1500"/>
          </a:p>
        </p:txBody>
      </p:sp>
      <p:pic>
        <p:nvPicPr>
          <p:cNvPr id="18" name="Image 3" descr="preencoded.png"/>
          <p:cNvPicPr>
            <a:picLocks noChangeAspect="1"/>
          </p:cNvPicPr>
          <p:nvPr/>
        </p:nvPicPr>
        <p:blipFill>
          <a:blip r:embed="rId6"/>
          <a:stretch>
            <a:fillRect/>
          </a:stretch>
        </p:blipFill>
        <p:spPr>
          <a:xfrm>
            <a:off x="1078111" y="4235252"/>
            <a:ext cx="4435376" cy="816074"/>
          </a:xfrm>
          <a:prstGeom prst="rect">
            <a:avLst/>
          </a:prstGeom>
        </p:spPr>
      </p:pic>
      <p:sp>
        <p:nvSpPr>
          <p:cNvPr id="19" name="Text 13"/>
          <p:cNvSpPr/>
          <p:nvPr/>
        </p:nvSpPr>
        <p:spPr>
          <a:xfrm>
            <a:off x="3247331" y="4501556"/>
            <a:ext cx="96738" cy="283369"/>
          </a:xfrm>
          <a:prstGeom prst="rect">
            <a:avLst/>
          </a:prstGeom>
          <a:noFill/>
          <a:ln/>
        </p:spPr>
        <p:txBody>
          <a:bodyPr wrap="none" lIns="0" tIns="0" rIns="0" bIns="0" rtlCol="0" anchor="t"/>
          <a:lstStyle/>
          <a:p>
            <a:pPr algn="ctr">
              <a:lnSpc>
                <a:spcPts val="2208"/>
              </a:lnSpc>
            </a:pPr>
            <a:r>
              <a:rPr lang="en-US" sz="1375" dirty="0">
                <a:solidFill>
                  <a:srgbClr val="3C3939"/>
                </a:solidFill>
                <a:latin typeface="Raleway" pitchFamily="34" charset="0"/>
                <a:ea typeface="Raleway" pitchFamily="34" charset="-122"/>
                <a:cs typeface="Raleway" pitchFamily="34" charset="-120"/>
              </a:rPr>
              <a:t>4</a:t>
            </a:r>
            <a:endParaRPr lang="en-US" sz="1375" dirty="0"/>
          </a:p>
        </p:txBody>
      </p:sp>
      <p:sp>
        <p:nvSpPr>
          <p:cNvPr id="20" name="Text 14"/>
          <p:cNvSpPr/>
          <p:nvPr/>
        </p:nvSpPr>
        <p:spPr>
          <a:xfrm>
            <a:off x="5655072" y="4376837"/>
            <a:ext cx="2325688" cy="221357"/>
          </a:xfrm>
          <a:prstGeom prst="rect">
            <a:avLst/>
          </a:prstGeom>
          <a:noFill/>
          <a:ln/>
        </p:spPr>
        <p:txBody>
          <a:bodyPr wrap="none" lIns="0" tIns="0" rIns="0" bIns="0" rtlCol="0" anchor="t"/>
          <a:lstStyle/>
          <a:p>
            <a:pPr>
              <a:lnSpc>
                <a:spcPts val="1708"/>
              </a:lnSpc>
            </a:pPr>
            <a:r>
              <a:rPr lang="en-US" sz="2200" b="1" dirty="0">
                <a:solidFill>
                  <a:srgbClr val="3C3939"/>
                </a:solidFill>
                <a:latin typeface="Inter"/>
                <a:ea typeface="Raleway" pitchFamily="34" charset="-122"/>
                <a:cs typeface="Raleway" pitchFamily="34" charset="-120"/>
              </a:rPr>
              <a:t>Technological Advancement</a:t>
            </a:r>
            <a:endParaRPr lang="en-US" sz="2200" b="1" dirty="0">
              <a:latin typeface="Inter"/>
            </a:endParaRPr>
          </a:p>
        </p:txBody>
      </p:sp>
      <p:sp>
        <p:nvSpPr>
          <p:cNvPr id="21" name="Text 15"/>
          <p:cNvSpPr/>
          <p:nvPr/>
        </p:nvSpPr>
        <p:spPr>
          <a:xfrm>
            <a:off x="5469872" y="4683125"/>
            <a:ext cx="4375051" cy="226616"/>
          </a:xfrm>
          <a:prstGeom prst="rect">
            <a:avLst/>
          </a:prstGeom>
          <a:noFill/>
          <a:ln/>
        </p:spPr>
        <p:txBody>
          <a:bodyPr wrap="none" lIns="0" tIns="0" rIns="0" bIns="0" rtlCol="0" anchor="t"/>
          <a:lstStyle/>
          <a:p>
            <a:pPr>
              <a:lnSpc>
                <a:spcPts val="1750"/>
              </a:lnSpc>
            </a:pPr>
            <a:r>
              <a:rPr lang="en-US" sz="1700" dirty="0">
                <a:solidFill>
                  <a:srgbClr val="3C3939"/>
                </a:solidFill>
                <a:latin typeface="Roboto" pitchFamily="34" charset="0"/>
                <a:ea typeface="Roboto" pitchFamily="34" charset="-122"/>
                <a:cs typeface="Roboto" pitchFamily="34" charset="-120"/>
              </a:rPr>
              <a:t>Developing innovative technologies for waste reduction and recycling.</a:t>
            </a:r>
            <a:endParaRPr lang="en-US" sz="1700" dirty="0"/>
          </a:p>
        </p:txBody>
      </p:sp>
      <p:sp>
        <p:nvSpPr>
          <p:cNvPr id="22" name="Shape 16"/>
          <p:cNvSpPr/>
          <p:nvPr/>
        </p:nvSpPr>
        <p:spPr>
          <a:xfrm>
            <a:off x="5548809" y="5061049"/>
            <a:ext cx="6112173" cy="9525"/>
          </a:xfrm>
          <a:prstGeom prst="roundRect">
            <a:avLst>
              <a:gd name="adj" fmla="val 624596"/>
            </a:avLst>
          </a:prstGeom>
          <a:solidFill>
            <a:srgbClr val="C7C7D0"/>
          </a:solidFill>
          <a:ln/>
        </p:spPr>
        <p:txBody>
          <a:bodyPr/>
          <a:lstStyle/>
          <a:p>
            <a:endParaRPr lang="it-IT" sz="1500"/>
          </a:p>
        </p:txBody>
      </p:sp>
      <p:pic>
        <p:nvPicPr>
          <p:cNvPr id="23" name="Image 4" descr="preencoded.png"/>
          <p:cNvPicPr>
            <a:picLocks noChangeAspect="1"/>
          </p:cNvPicPr>
          <p:nvPr/>
        </p:nvPicPr>
        <p:blipFill>
          <a:blip r:embed="rId7"/>
          <a:stretch>
            <a:fillRect/>
          </a:stretch>
        </p:blipFill>
        <p:spPr>
          <a:xfrm>
            <a:off x="523677" y="5086648"/>
            <a:ext cx="5544244" cy="816074"/>
          </a:xfrm>
          <a:prstGeom prst="rect">
            <a:avLst/>
          </a:prstGeom>
        </p:spPr>
      </p:pic>
      <p:sp>
        <p:nvSpPr>
          <p:cNvPr id="24" name="Text 17"/>
          <p:cNvSpPr/>
          <p:nvPr/>
        </p:nvSpPr>
        <p:spPr>
          <a:xfrm>
            <a:off x="3247430" y="5352951"/>
            <a:ext cx="96540" cy="283369"/>
          </a:xfrm>
          <a:prstGeom prst="rect">
            <a:avLst/>
          </a:prstGeom>
          <a:noFill/>
          <a:ln/>
        </p:spPr>
        <p:txBody>
          <a:bodyPr wrap="none" lIns="0" tIns="0" rIns="0" bIns="0" rtlCol="0" anchor="t"/>
          <a:lstStyle/>
          <a:p>
            <a:pPr algn="ctr">
              <a:lnSpc>
                <a:spcPts val="2208"/>
              </a:lnSpc>
            </a:pPr>
            <a:r>
              <a:rPr lang="en-US" sz="1375" dirty="0">
                <a:solidFill>
                  <a:srgbClr val="3C3939"/>
                </a:solidFill>
                <a:latin typeface="Raleway" pitchFamily="34" charset="0"/>
                <a:ea typeface="Raleway" pitchFamily="34" charset="-122"/>
                <a:cs typeface="Raleway" pitchFamily="34" charset="-120"/>
              </a:rPr>
              <a:t>5</a:t>
            </a:r>
            <a:endParaRPr lang="en-US" sz="1375" dirty="0"/>
          </a:p>
        </p:txBody>
      </p:sp>
      <p:sp>
        <p:nvSpPr>
          <p:cNvPr id="25" name="Text 18"/>
          <p:cNvSpPr/>
          <p:nvPr/>
        </p:nvSpPr>
        <p:spPr>
          <a:xfrm>
            <a:off x="6209507" y="5228232"/>
            <a:ext cx="1770558" cy="221357"/>
          </a:xfrm>
          <a:prstGeom prst="rect">
            <a:avLst/>
          </a:prstGeom>
          <a:noFill/>
          <a:ln/>
        </p:spPr>
        <p:txBody>
          <a:bodyPr wrap="none" lIns="0" tIns="0" rIns="0" bIns="0" rtlCol="0" anchor="t"/>
          <a:lstStyle/>
          <a:p>
            <a:pPr>
              <a:lnSpc>
                <a:spcPts val="1708"/>
              </a:lnSpc>
            </a:pPr>
            <a:r>
              <a:rPr lang="en-US" sz="2200" b="1" dirty="0">
                <a:solidFill>
                  <a:srgbClr val="3C3939"/>
                </a:solidFill>
                <a:latin typeface="Inter"/>
                <a:ea typeface="Raleway" pitchFamily="34" charset="-122"/>
                <a:cs typeface="Raleway" pitchFamily="34" charset="-120"/>
              </a:rPr>
              <a:t>Policy and Regulation</a:t>
            </a:r>
            <a:endParaRPr lang="en-US" sz="2200" b="1" dirty="0">
              <a:latin typeface="Inter"/>
            </a:endParaRPr>
          </a:p>
        </p:txBody>
      </p:sp>
      <p:sp>
        <p:nvSpPr>
          <p:cNvPr id="26" name="Text 19"/>
          <p:cNvSpPr/>
          <p:nvPr/>
        </p:nvSpPr>
        <p:spPr>
          <a:xfrm>
            <a:off x="6209507" y="5534521"/>
            <a:ext cx="4912221" cy="226616"/>
          </a:xfrm>
          <a:prstGeom prst="rect">
            <a:avLst/>
          </a:prstGeom>
          <a:noFill/>
          <a:ln/>
        </p:spPr>
        <p:txBody>
          <a:bodyPr wrap="none" lIns="0" tIns="0" rIns="0" bIns="0" rtlCol="0" anchor="t"/>
          <a:lstStyle/>
          <a:p>
            <a:pPr>
              <a:lnSpc>
                <a:spcPts val="1750"/>
              </a:lnSpc>
            </a:pPr>
            <a:r>
              <a:rPr lang="en-US" sz="1700" dirty="0">
                <a:solidFill>
                  <a:srgbClr val="3C3939"/>
                </a:solidFill>
                <a:latin typeface="Roboto" pitchFamily="34" charset="0"/>
                <a:ea typeface="Roboto" pitchFamily="34" charset="-122"/>
                <a:cs typeface="Roboto" pitchFamily="34" charset="-120"/>
              </a:rPr>
              <a:t>Implementing effective policies to encourage</a:t>
            </a:r>
            <a:endParaRPr lang="en-US" sz="1700" dirty="0"/>
          </a:p>
        </p:txBody>
      </p:sp>
      <p:sp>
        <p:nvSpPr>
          <p:cNvPr id="28" name="Marcador de Posição do Rodapé 4">
            <a:extLst>
              <a:ext uri="{FF2B5EF4-FFF2-40B4-BE49-F238E27FC236}">
                <a16:creationId xmlns:a16="http://schemas.microsoft.com/office/drawing/2014/main" id="{D1BA6731-BC2F-2442-13A7-6085250D2746}"/>
              </a:ext>
            </a:extLst>
          </p:cNvPr>
          <p:cNvSpPr txBox="1">
            <a:spLocks/>
          </p:cNvSpPr>
          <p:nvPr/>
        </p:nvSpPr>
        <p:spPr>
          <a:xfrm>
            <a:off x="5284454" y="6309100"/>
            <a:ext cx="2770595" cy="548900"/>
          </a:xfrm>
          <a:prstGeom prst="rect">
            <a:avLst/>
          </a:prstGeom>
        </p:spPr>
        <p:txBody>
          <a:bodyPr/>
          <a:lstStyle>
            <a:defPPr rtl="0">
              <a:defRPr lang="hu-HU"/>
            </a:defPPr>
            <a:lvl1pPr marL="0" algn="l" defTabSz="914400" rtl="0" eaLnBrk="1" latinLnBrk="0" hangingPunct="1">
              <a:defRPr lang="hu-HU" sz="1800" kern="1200">
                <a:solidFill>
                  <a:schemeClr val="tx1"/>
                </a:solidFill>
                <a:latin typeface="+mn-lt"/>
                <a:ea typeface="+mn-ea"/>
                <a:cs typeface="+mn-cs"/>
              </a:defRPr>
            </a:lvl1pPr>
            <a:lvl2pPr marL="457200" algn="l" defTabSz="914400" rtl="0" eaLnBrk="1" latinLnBrk="0" hangingPunct="1">
              <a:defRPr lang="hu-HU" sz="1800" kern="1200">
                <a:solidFill>
                  <a:schemeClr val="tx1"/>
                </a:solidFill>
                <a:latin typeface="+mn-lt"/>
                <a:ea typeface="+mn-ea"/>
                <a:cs typeface="+mn-cs"/>
              </a:defRPr>
            </a:lvl2pPr>
            <a:lvl3pPr marL="914400" algn="l" defTabSz="914400" rtl="0" eaLnBrk="1" latinLnBrk="0" hangingPunct="1">
              <a:defRPr lang="hu-HU" sz="1800" kern="1200">
                <a:solidFill>
                  <a:schemeClr val="tx1"/>
                </a:solidFill>
                <a:latin typeface="+mn-lt"/>
                <a:ea typeface="+mn-ea"/>
                <a:cs typeface="+mn-cs"/>
              </a:defRPr>
            </a:lvl3pPr>
            <a:lvl4pPr marL="1371600" algn="l" defTabSz="914400" rtl="0" eaLnBrk="1" latinLnBrk="0" hangingPunct="1">
              <a:defRPr lang="hu-HU" sz="1800" kern="1200">
                <a:solidFill>
                  <a:schemeClr val="tx1"/>
                </a:solidFill>
                <a:latin typeface="+mn-lt"/>
                <a:ea typeface="+mn-ea"/>
                <a:cs typeface="+mn-cs"/>
              </a:defRPr>
            </a:lvl4pPr>
            <a:lvl5pPr marL="1828800" algn="l" defTabSz="914400" rtl="0" eaLnBrk="1" latinLnBrk="0" hangingPunct="1">
              <a:defRPr lang="hu-HU" sz="1800" kern="1200">
                <a:solidFill>
                  <a:schemeClr val="tx1"/>
                </a:solidFill>
                <a:latin typeface="+mn-lt"/>
                <a:ea typeface="+mn-ea"/>
                <a:cs typeface="+mn-cs"/>
              </a:defRPr>
            </a:lvl5pPr>
            <a:lvl6pPr marL="2286000" algn="l" defTabSz="914400" rtl="0" eaLnBrk="1" latinLnBrk="0" hangingPunct="1">
              <a:defRPr lang="hu-HU" sz="1800" kern="1200">
                <a:solidFill>
                  <a:schemeClr val="tx1"/>
                </a:solidFill>
                <a:latin typeface="+mn-lt"/>
                <a:ea typeface="+mn-ea"/>
                <a:cs typeface="+mn-cs"/>
              </a:defRPr>
            </a:lvl6pPr>
            <a:lvl7pPr marL="2743200" algn="l" defTabSz="914400" rtl="0" eaLnBrk="1" latinLnBrk="0" hangingPunct="1">
              <a:defRPr lang="hu-HU" sz="1800" kern="1200">
                <a:solidFill>
                  <a:schemeClr val="tx1"/>
                </a:solidFill>
                <a:latin typeface="+mn-lt"/>
                <a:ea typeface="+mn-ea"/>
                <a:cs typeface="+mn-cs"/>
              </a:defRPr>
            </a:lvl7pPr>
            <a:lvl8pPr marL="3200400" algn="l" defTabSz="914400" rtl="0" eaLnBrk="1" latinLnBrk="0" hangingPunct="1">
              <a:defRPr lang="hu-HU" sz="1800" kern="1200">
                <a:solidFill>
                  <a:schemeClr val="tx1"/>
                </a:solidFill>
                <a:latin typeface="+mn-lt"/>
                <a:ea typeface="+mn-ea"/>
                <a:cs typeface="+mn-cs"/>
              </a:defRPr>
            </a:lvl8pPr>
            <a:lvl9pPr marL="3657600" algn="l" defTabSz="914400" rtl="0" eaLnBrk="1" latinLnBrk="0" hangingPunct="1">
              <a:defRPr lang="hu-HU" sz="1800" kern="1200">
                <a:solidFill>
                  <a:schemeClr val="tx1"/>
                </a:solidFill>
                <a:latin typeface="+mn-lt"/>
                <a:ea typeface="+mn-ea"/>
                <a:cs typeface="+mn-cs"/>
              </a:defRPr>
            </a:lvl9pPr>
          </a:lstStyle>
          <a:p>
            <a:pPr algn="ctr"/>
            <a:r>
              <a:rPr lang="en-US" sz="1200" dirty="0">
                <a:ea typeface="Times New Roman" panose="02020603050405020304" pitchFamily="18" charset="0"/>
              </a:rPr>
              <a:t>Go Green Against Climate Change - </a:t>
            </a:r>
            <a:r>
              <a:rPr lang="en-GB" sz="1200" dirty="0">
                <a:ea typeface="Times New Roman" panose="02020603050405020304" pitchFamily="18" charset="0"/>
              </a:rPr>
              <a:t>2023-1-RO01-KA220-SCH-000161283</a:t>
            </a:r>
            <a:r>
              <a:rPr lang="en-US" sz="1200" dirty="0">
                <a:ea typeface="Times New Roman" panose="02020603050405020304" pitchFamily="18" charset="0"/>
              </a:rPr>
              <a:t> </a:t>
            </a:r>
            <a:endParaRPr lang="en-US" sz="1200" dirty="0"/>
          </a:p>
        </p:txBody>
      </p:sp>
      <p:sp>
        <p:nvSpPr>
          <p:cNvPr id="29" name="Rettangolo 28">
            <a:extLst>
              <a:ext uri="{FF2B5EF4-FFF2-40B4-BE49-F238E27FC236}">
                <a16:creationId xmlns:a16="http://schemas.microsoft.com/office/drawing/2014/main" id="{2FD545C1-16FD-F56B-D15E-24F1C5830580}"/>
              </a:ext>
            </a:extLst>
          </p:cNvPr>
          <p:cNvSpPr/>
          <p:nvPr/>
        </p:nvSpPr>
        <p:spPr>
          <a:xfrm>
            <a:off x="10625559" y="6400800"/>
            <a:ext cx="1552525" cy="427701"/>
          </a:xfrm>
          <a:prstGeom prst="rect">
            <a:avLst/>
          </a:prstGeom>
          <a:solidFill>
            <a:srgbClr val="FEFEFE"/>
          </a:solidFill>
          <a:ln>
            <a:solidFill>
              <a:srgbClr val="FEFE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 name="Imagem 29" descr="Uma imagem com desenho, Animação, Desenho animado, clipart&#10;&#10;Descrição gerada automaticamente">
            <a:extLst>
              <a:ext uri="{FF2B5EF4-FFF2-40B4-BE49-F238E27FC236}">
                <a16:creationId xmlns:a16="http://schemas.microsoft.com/office/drawing/2014/main" id="{B941C1CB-1150-93E9-DA3F-13EB392BBD30}"/>
              </a:ext>
            </a:extLst>
          </p:cNvPr>
          <p:cNvPicPr>
            <a:picLocks noChangeAspect="1"/>
          </p:cNvPicPr>
          <p:nvPr/>
        </p:nvPicPr>
        <p:blipFill>
          <a:blip r:embed="rId8"/>
          <a:stretch>
            <a:fillRect/>
          </a:stretch>
        </p:blipFill>
        <p:spPr>
          <a:xfrm>
            <a:off x="10210360" y="105160"/>
            <a:ext cx="1883318" cy="149229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descr="Immagine che contiene testo, Carattere, Blu elettrico, schermata&#10;&#10;Descrizione generata automaticamente">
            <a:extLst>
              <a:ext uri="{FF2B5EF4-FFF2-40B4-BE49-F238E27FC236}">
                <a16:creationId xmlns:a16="http://schemas.microsoft.com/office/drawing/2014/main" id="{519E670F-C248-C55A-39D1-FF5D5C1F202A}"/>
              </a:ext>
            </a:extLst>
          </p:cNvPr>
          <p:cNvPicPr>
            <a:picLocks noChangeAspect="1"/>
          </p:cNvPicPr>
          <p:nvPr/>
        </p:nvPicPr>
        <p:blipFill>
          <a:blip r:embed="rId2"/>
          <a:stretch>
            <a:fillRect/>
          </a:stretch>
        </p:blipFill>
        <p:spPr>
          <a:xfrm>
            <a:off x="3742052" y="128548"/>
            <a:ext cx="3309727" cy="944651"/>
          </a:xfrm>
          <a:prstGeom prst="rect">
            <a:avLst/>
          </a:prstGeom>
        </p:spPr>
      </p:pic>
      <p:sp>
        <p:nvSpPr>
          <p:cNvPr id="5" name="Dia számának helye 4">
            <a:extLst>
              <a:ext uri="{FF2B5EF4-FFF2-40B4-BE49-F238E27FC236}">
                <a16:creationId xmlns:a16="http://schemas.microsoft.com/office/drawing/2014/main" id="{4C921D1A-AA55-16DE-A926-3970F8452C4D}"/>
              </a:ext>
            </a:extLst>
          </p:cNvPr>
          <p:cNvSpPr>
            <a:spLocks noGrp="1"/>
          </p:cNvSpPr>
          <p:nvPr>
            <p:ph type="sldNum" sz="quarter" idx="4"/>
          </p:nvPr>
        </p:nvSpPr>
        <p:spPr>
          <a:xfrm>
            <a:off x="8371926" y="6292440"/>
            <a:ext cx="3276600" cy="365125"/>
          </a:xfrm>
        </p:spPr>
        <p:txBody>
          <a:bodyPr vert="horz" lIns="91440" tIns="45720" rIns="91440" bIns="45720" rtlCol="0" anchor="ctr">
            <a:normAutofit/>
          </a:bodyPr>
          <a:lstStyle/>
          <a:p>
            <a:pPr>
              <a:spcAft>
                <a:spcPts val="600"/>
              </a:spcAft>
            </a:pPr>
            <a:fld id="{9860EDB8-5305-433F-BE41-D7A86D811DB3}" type="slidenum">
              <a:rPr lang="hu-HU" smtClean="0"/>
              <a:pPr>
                <a:spcAft>
                  <a:spcPts val="600"/>
                </a:spcAft>
              </a:pPr>
              <a:t>2</a:t>
            </a:fld>
            <a:endParaRPr lang="hu-HU"/>
          </a:p>
        </p:txBody>
      </p:sp>
      <p:sp>
        <p:nvSpPr>
          <p:cNvPr id="2" name="Cím 1">
            <a:extLst>
              <a:ext uri="{FF2B5EF4-FFF2-40B4-BE49-F238E27FC236}">
                <a16:creationId xmlns:a16="http://schemas.microsoft.com/office/drawing/2014/main" id="{07B32451-0D55-D5CF-08B3-3F9C1DA87C12}"/>
              </a:ext>
            </a:extLst>
          </p:cNvPr>
          <p:cNvSpPr>
            <a:spLocks noGrp="1"/>
          </p:cNvSpPr>
          <p:nvPr>
            <p:ph type="title"/>
          </p:nvPr>
        </p:nvSpPr>
        <p:spPr>
          <a:xfrm>
            <a:off x="432626" y="1350881"/>
            <a:ext cx="9215061" cy="640080"/>
          </a:xfrm>
        </p:spPr>
        <p:txBody>
          <a:bodyPr vert="horz" lIns="91440" tIns="45720" rIns="91440" bIns="45720" rtlCol="0" anchor="t" anchorCtr="0">
            <a:noAutofit/>
          </a:bodyPr>
          <a:lstStyle/>
          <a:p>
            <a:pPr marL="0" indent="0"/>
            <a:r>
              <a:rPr lang="it-IT" sz="4300" b="1" kern="1200" dirty="0">
                <a:latin typeface="Petrona Bold"/>
              </a:rPr>
              <a:t>TOPIC 1: </a:t>
            </a:r>
            <a:r>
              <a:rPr lang="hu-HU" sz="4300" b="1" kern="1200" dirty="0">
                <a:latin typeface="Petrona Bold"/>
              </a:rPr>
              <a:t>Pollution</a:t>
            </a:r>
            <a:r>
              <a:rPr lang="it-IT" sz="4300" b="1" kern="1200" dirty="0">
                <a:latin typeface="Petrona Bold"/>
              </a:rPr>
              <a:t>, a</a:t>
            </a:r>
            <a:r>
              <a:rPr lang="hu-HU" sz="4300" b="1" kern="1200" dirty="0">
                <a:latin typeface="Petrona Bold"/>
              </a:rPr>
              <a:t> </a:t>
            </a:r>
            <a:r>
              <a:rPr lang="it-IT" sz="4300" b="1" dirty="0">
                <a:latin typeface="Petrona Bold"/>
              </a:rPr>
              <a:t>g</a:t>
            </a:r>
            <a:r>
              <a:rPr lang="hu-HU" sz="4300" b="1" kern="1200" dirty="0">
                <a:latin typeface="Petrona Bold"/>
              </a:rPr>
              <a:t>lobal </a:t>
            </a:r>
            <a:r>
              <a:rPr lang="it-IT" sz="4300" b="1" dirty="0">
                <a:latin typeface="Petrona Bold"/>
              </a:rPr>
              <a:t>c</a:t>
            </a:r>
            <a:r>
              <a:rPr lang="hu-HU" sz="4300" b="1" kern="1200" dirty="0">
                <a:latin typeface="Petrona Bold"/>
              </a:rPr>
              <a:t>risis</a:t>
            </a:r>
            <a:endParaRPr lang="hu-HU" sz="4300" kern="1200" dirty="0">
              <a:latin typeface="Petrona Bold"/>
            </a:endParaRPr>
          </a:p>
        </p:txBody>
      </p:sp>
      <p:sp>
        <p:nvSpPr>
          <p:cNvPr id="8" name="Text 1">
            <a:extLst>
              <a:ext uri="{FF2B5EF4-FFF2-40B4-BE49-F238E27FC236}">
                <a16:creationId xmlns:a16="http://schemas.microsoft.com/office/drawing/2014/main" id="{3969AFE5-CD50-596B-47DC-C61704CD4317}"/>
              </a:ext>
            </a:extLst>
          </p:cNvPr>
          <p:cNvSpPr/>
          <p:nvPr/>
        </p:nvSpPr>
        <p:spPr>
          <a:xfrm>
            <a:off x="509632" y="2322000"/>
            <a:ext cx="6669301" cy="1624970"/>
          </a:xfrm>
          <a:prstGeom prst="rect">
            <a:avLst/>
          </a:prstGeom>
        </p:spPr>
        <p:txBody>
          <a:bodyPr vert="horz" lIns="91440" tIns="45720" rIns="91440" bIns="45720" rtlCol="0">
            <a:noAutofit/>
          </a:bodyPr>
          <a:lstStyle/>
          <a:p>
            <a:pPr marL="285750" indent="-285750">
              <a:lnSpc>
                <a:spcPct val="150000"/>
              </a:lnSpc>
              <a:spcBef>
                <a:spcPts val="1000"/>
              </a:spcBef>
              <a:spcAft>
                <a:spcPts val="1200"/>
              </a:spcAft>
              <a:buClr>
                <a:srgbClr val="F5C342"/>
              </a:buClr>
              <a:buFont typeface="Arial" panose="020B0604020202020204" pitchFamily="34" charset="0"/>
              <a:buChar char="•"/>
            </a:pPr>
            <a:r>
              <a:rPr lang="hu-HU" sz="2200" b="0" dirty="0">
                <a:solidFill>
                  <a:srgbClr val="3A3838"/>
                </a:solidFill>
                <a:latin typeface="Inter"/>
                <a:ea typeface="Lato Light" panose="020F0502020204030203" pitchFamily="34" charset="0"/>
                <a:cs typeface="Lato Light" panose="020F0502020204030203" pitchFamily="34" charset="0"/>
              </a:rPr>
              <a:t>Pollution is the contamination of the environment with harmful substances, posing significant threats to human health and ecosystems. This presentation explores the various types of pollution, their causes, effects, and ways to address this global issue.</a:t>
            </a:r>
          </a:p>
        </p:txBody>
      </p:sp>
      <p:sp>
        <p:nvSpPr>
          <p:cNvPr id="4" name="Élőláb helye 3">
            <a:extLst>
              <a:ext uri="{FF2B5EF4-FFF2-40B4-BE49-F238E27FC236}">
                <a16:creationId xmlns:a16="http://schemas.microsoft.com/office/drawing/2014/main" id="{194AF4FF-6E73-89F4-BA05-484ECB6A18E8}"/>
              </a:ext>
            </a:extLst>
          </p:cNvPr>
          <p:cNvSpPr>
            <a:spLocks noGrp="1"/>
          </p:cNvSpPr>
          <p:nvPr>
            <p:ph type="ftr" sz="quarter" idx="3"/>
          </p:nvPr>
        </p:nvSpPr>
        <p:spPr>
          <a:xfrm>
            <a:off x="4648200" y="6292440"/>
            <a:ext cx="2895600" cy="365125"/>
          </a:xfrm>
        </p:spPr>
        <p:txBody>
          <a:bodyPr vert="horz" lIns="91440" tIns="45720" rIns="91440" bIns="45720" rtlCol="0" anchor="ctr">
            <a:normAutofit/>
          </a:bodyPr>
          <a:lstStyle/>
          <a:p>
            <a:pPr>
              <a:lnSpc>
                <a:spcPct val="90000"/>
              </a:lnSpc>
              <a:spcAft>
                <a:spcPts val="600"/>
              </a:spcAft>
            </a:pPr>
            <a:r>
              <a:rPr lang="en-US" sz="900"/>
              <a:t>Go Green Against Climate Change - 2023-1-RO01-KA220-SCH-000161283 </a:t>
            </a:r>
            <a:endParaRPr lang="hu-HU" sz="900"/>
          </a:p>
        </p:txBody>
      </p:sp>
      <p:pic>
        <p:nvPicPr>
          <p:cNvPr id="9" name="Immagine 8">
            <a:extLst>
              <a:ext uri="{FF2B5EF4-FFF2-40B4-BE49-F238E27FC236}">
                <a16:creationId xmlns:a16="http://schemas.microsoft.com/office/drawing/2014/main" id="{CC57A583-8961-AD27-B0A7-FA69E1458660}"/>
              </a:ext>
            </a:extLst>
          </p:cNvPr>
          <p:cNvPicPr>
            <a:picLocks noChangeAspect="1"/>
          </p:cNvPicPr>
          <p:nvPr/>
        </p:nvPicPr>
        <p:blipFill>
          <a:blip r:embed="rId3"/>
          <a:stretch>
            <a:fillRect/>
          </a:stretch>
        </p:blipFill>
        <p:spPr>
          <a:xfrm>
            <a:off x="548371" y="128548"/>
            <a:ext cx="2778992" cy="803339"/>
          </a:xfrm>
          <a:prstGeom prst="rect">
            <a:avLst/>
          </a:prstGeom>
        </p:spPr>
      </p:pic>
      <p:pic>
        <p:nvPicPr>
          <p:cNvPr id="6" name="Immagine 5">
            <a:extLst>
              <a:ext uri="{FF2B5EF4-FFF2-40B4-BE49-F238E27FC236}">
                <a16:creationId xmlns:a16="http://schemas.microsoft.com/office/drawing/2014/main" id="{57F4B7D4-C851-01EB-6A2D-A58670D3DE39}"/>
              </a:ext>
            </a:extLst>
          </p:cNvPr>
          <p:cNvPicPr>
            <a:picLocks noChangeAspect="1"/>
          </p:cNvPicPr>
          <p:nvPr/>
        </p:nvPicPr>
        <p:blipFill>
          <a:blip r:embed="rId4"/>
          <a:stretch>
            <a:fillRect/>
          </a:stretch>
        </p:blipFill>
        <p:spPr>
          <a:xfrm>
            <a:off x="7543800" y="2353327"/>
            <a:ext cx="4176538" cy="2766378"/>
          </a:xfrm>
          <a:prstGeom prst="rect">
            <a:avLst/>
          </a:prstGeom>
        </p:spPr>
      </p:pic>
    </p:spTree>
    <p:extLst>
      <p:ext uri="{BB962C8B-B14F-4D97-AF65-F5344CB8AC3E}">
        <p14:creationId xmlns:p14="http://schemas.microsoft.com/office/powerpoint/2010/main" val="2643350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346783" y="416433"/>
            <a:ext cx="8549680" cy="495697"/>
          </a:xfrm>
          <a:prstGeom prst="rect">
            <a:avLst/>
          </a:prstGeom>
          <a:noFill/>
          <a:ln/>
        </p:spPr>
        <p:txBody>
          <a:bodyPr wrap="none" lIns="0" tIns="0" rIns="0" bIns="0" rtlCol="0" anchor="t"/>
          <a:lstStyle/>
          <a:p>
            <a:pPr>
              <a:lnSpc>
                <a:spcPts val="3875"/>
              </a:lnSpc>
            </a:pPr>
            <a:r>
              <a:rPr lang="en-US" sz="4000" b="1" dirty="0">
                <a:solidFill>
                  <a:srgbClr val="1B1B27"/>
                </a:solidFill>
                <a:latin typeface="Petrona Bold"/>
                <a:ea typeface="Raleway" pitchFamily="34" charset="-122"/>
                <a:cs typeface="Raleway" pitchFamily="34" charset="-120"/>
              </a:rPr>
              <a:t>Towards a Sustainable Future: </a:t>
            </a:r>
          </a:p>
          <a:p>
            <a:pPr>
              <a:lnSpc>
                <a:spcPts val="3875"/>
              </a:lnSpc>
            </a:pPr>
            <a:r>
              <a:rPr lang="en-US" sz="4000" b="1" dirty="0">
                <a:solidFill>
                  <a:srgbClr val="1B1B27"/>
                </a:solidFill>
                <a:latin typeface="Petrona Bold"/>
                <a:ea typeface="Raleway" pitchFamily="34" charset="-122"/>
                <a:cs typeface="Raleway" pitchFamily="34" charset="-120"/>
              </a:rPr>
              <a:t>Reducing Waste</a:t>
            </a:r>
            <a:endParaRPr lang="en-US" sz="4000" b="1" dirty="0">
              <a:latin typeface="Petrona Bold"/>
            </a:endParaRPr>
          </a:p>
        </p:txBody>
      </p:sp>
      <p:sp>
        <p:nvSpPr>
          <p:cNvPr id="4" name="Text 1"/>
          <p:cNvSpPr/>
          <p:nvPr/>
        </p:nvSpPr>
        <p:spPr>
          <a:xfrm>
            <a:off x="346783" y="1368230"/>
            <a:ext cx="5421908" cy="523379"/>
          </a:xfrm>
          <a:prstGeom prst="rect">
            <a:avLst/>
          </a:prstGeom>
          <a:noFill/>
          <a:ln/>
        </p:spPr>
        <p:txBody>
          <a:bodyPr wrap="none" lIns="0" tIns="0" rIns="0" bIns="0" rtlCol="0" anchor="t"/>
          <a:lstStyle/>
          <a:p>
            <a:pPr algn="ctr">
              <a:lnSpc>
                <a:spcPts val="4083"/>
              </a:lnSpc>
            </a:pPr>
            <a:r>
              <a:rPr lang="en-US" sz="4083" dirty="0">
                <a:solidFill>
                  <a:srgbClr val="3C3939"/>
                </a:solidFill>
                <a:latin typeface="Raleway" pitchFamily="34" charset="0"/>
                <a:ea typeface="Raleway" pitchFamily="34" charset="-122"/>
                <a:cs typeface="Raleway" pitchFamily="34" charset="-120"/>
              </a:rPr>
              <a:t>1</a:t>
            </a:r>
            <a:endParaRPr lang="en-US" sz="4083" dirty="0"/>
          </a:p>
        </p:txBody>
      </p:sp>
      <p:sp>
        <p:nvSpPr>
          <p:cNvPr id="5" name="Text 2"/>
          <p:cNvSpPr/>
          <p:nvPr/>
        </p:nvSpPr>
        <p:spPr>
          <a:xfrm>
            <a:off x="2077918" y="2078272"/>
            <a:ext cx="1982688" cy="247749"/>
          </a:xfrm>
          <a:prstGeom prst="rect">
            <a:avLst/>
          </a:prstGeom>
          <a:noFill/>
          <a:ln/>
        </p:spPr>
        <p:txBody>
          <a:bodyPr wrap="none" lIns="0" tIns="0" rIns="0" bIns="0" rtlCol="0" anchor="t"/>
          <a:lstStyle/>
          <a:p>
            <a:pPr algn="ctr">
              <a:lnSpc>
                <a:spcPts val="1917"/>
              </a:lnSpc>
            </a:pPr>
            <a:r>
              <a:rPr lang="en-US" sz="2200" b="1" dirty="0">
                <a:solidFill>
                  <a:srgbClr val="3C3939"/>
                </a:solidFill>
                <a:latin typeface="Inter"/>
                <a:ea typeface="Raleway" pitchFamily="34" charset="-122"/>
                <a:cs typeface="Raleway" pitchFamily="34" charset="-120"/>
              </a:rPr>
              <a:t>Reduce</a:t>
            </a:r>
            <a:endParaRPr lang="en-US" sz="2200" b="1" dirty="0">
              <a:latin typeface="Inter"/>
            </a:endParaRPr>
          </a:p>
        </p:txBody>
      </p:sp>
      <p:sp>
        <p:nvSpPr>
          <p:cNvPr id="6" name="Text 3"/>
          <p:cNvSpPr/>
          <p:nvPr/>
        </p:nvSpPr>
        <p:spPr>
          <a:xfrm>
            <a:off x="358358" y="2432747"/>
            <a:ext cx="5421908" cy="253802"/>
          </a:xfrm>
          <a:prstGeom prst="rect">
            <a:avLst/>
          </a:prstGeom>
          <a:noFill/>
          <a:ln/>
        </p:spPr>
        <p:txBody>
          <a:bodyPr wrap="none" lIns="0" tIns="0" rIns="0" bIns="0" rtlCol="0" anchor="t"/>
          <a:lstStyle/>
          <a:p>
            <a:pPr algn="ctr">
              <a:lnSpc>
                <a:spcPts val="1958"/>
              </a:lnSpc>
            </a:pPr>
            <a:r>
              <a:rPr lang="en-US" sz="1700" dirty="0">
                <a:solidFill>
                  <a:srgbClr val="3C3939"/>
                </a:solidFill>
                <a:latin typeface="Inter"/>
                <a:ea typeface="Roboto" pitchFamily="34" charset="-122"/>
                <a:cs typeface="Roboto" pitchFamily="34" charset="-120"/>
              </a:rPr>
              <a:t>Consume less and choose products with minimal packaging.</a:t>
            </a:r>
            <a:endParaRPr lang="en-US" sz="1700" dirty="0">
              <a:latin typeface="Inter"/>
            </a:endParaRPr>
          </a:p>
        </p:txBody>
      </p:sp>
      <p:sp>
        <p:nvSpPr>
          <p:cNvPr id="7" name="Text 4"/>
          <p:cNvSpPr/>
          <p:nvPr/>
        </p:nvSpPr>
        <p:spPr>
          <a:xfrm>
            <a:off x="6018193" y="1368230"/>
            <a:ext cx="5421908" cy="523379"/>
          </a:xfrm>
          <a:prstGeom prst="rect">
            <a:avLst/>
          </a:prstGeom>
          <a:noFill/>
          <a:ln/>
        </p:spPr>
        <p:txBody>
          <a:bodyPr wrap="none" lIns="0" tIns="0" rIns="0" bIns="0" rtlCol="0" anchor="t"/>
          <a:lstStyle/>
          <a:p>
            <a:pPr algn="ctr">
              <a:lnSpc>
                <a:spcPts val="4083"/>
              </a:lnSpc>
            </a:pPr>
            <a:r>
              <a:rPr lang="en-US" sz="4083" dirty="0">
                <a:solidFill>
                  <a:srgbClr val="3C3939"/>
                </a:solidFill>
                <a:latin typeface="Raleway" pitchFamily="34" charset="0"/>
                <a:ea typeface="Raleway" pitchFamily="34" charset="-122"/>
                <a:cs typeface="Raleway" pitchFamily="34" charset="-120"/>
              </a:rPr>
              <a:t>2</a:t>
            </a:r>
            <a:endParaRPr lang="en-US" sz="4083" dirty="0"/>
          </a:p>
        </p:txBody>
      </p:sp>
      <p:sp>
        <p:nvSpPr>
          <p:cNvPr id="8" name="Text 5"/>
          <p:cNvSpPr/>
          <p:nvPr/>
        </p:nvSpPr>
        <p:spPr>
          <a:xfrm>
            <a:off x="7737753" y="2078272"/>
            <a:ext cx="1982688" cy="247749"/>
          </a:xfrm>
          <a:prstGeom prst="rect">
            <a:avLst/>
          </a:prstGeom>
          <a:noFill/>
          <a:ln/>
        </p:spPr>
        <p:txBody>
          <a:bodyPr wrap="none" lIns="0" tIns="0" rIns="0" bIns="0" rtlCol="0" anchor="t"/>
          <a:lstStyle/>
          <a:p>
            <a:pPr algn="ctr">
              <a:lnSpc>
                <a:spcPts val="1917"/>
              </a:lnSpc>
            </a:pPr>
            <a:r>
              <a:rPr lang="en-US" sz="2200" b="1" dirty="0">
                <a:solidFill>
                  <a:srgbClr val="3C3939"/>
                </a:solidFill>
                <a:latin typeface="Inter"/>
                <a:ea typeface="Raleway" pitchFamily="34" charset="-122"/>
                <a:cs typeface="Raleway" pitchFamily="34" charset="-120"/>
              </a:rPr>
              <a:t>Reuse</a:t>
            </a:r>
            <a:endParaRPr lang="en-US" sz="2200" b="1" dirty="0">
              <a:latin typeface="Inter"/>
            </a:endParaRPr>
          </a:p>
        </p:txBody>
      </p:sp>
      <p:sp>
        <p:nvSpPr>
          <p:cNvPr id="9" name="Text 6"/>
          <p:cNvSpPr/>
          <p:nvPr/>
        </p:nvSpPr>
        <p:spPr>
          <a:xfrm>
            <a:off x="6018193" y="2432747"/>
            <a:ext cx="5421908" cy="253802"/>
          </a:xfrm>
          <a:prstGeom prst="rect">
            <a:avLst/>
          </a:prstGeom>
          <a:noFill/>
          <a:ln/>
        </p:spPr>
        <p:txBody>
          <a:bodyPr wrap="none" lIns="0" tIns="0" rIns="0" bIns="0" rtlCol="0" anchor="t"/>
          <a:lstStyle/>
          <a:p>
            <a:pPr algn="ctr">
              <a:lnSpc>
                <a:spcPts val="1958"/>
              </a:lnSpc>
            </a:pPr>
            <a:r>
              <a:rPr lang="en-US" sz="1700" dirty="0">
                <a:solidFill>
                  <a:srgbClr val="3C3939"/>
                </a:solidFill>
                <a:latin typeface="Inter"/>
                <a:ea typeface="Roboto" pitchFamily="34" charset="-122"/>
                <a:cs typeface="Roboto" pitchFamily="34" charset="-120"/>
              </a:rPr>
              <a:t>Give items a second life through repurposing and donation.</a:t>
            </a:r>
            <a:endParaRPr lang="en-US" sz="1700" dirty="0">
              <a:latin typeface="Inter"/>
            </a:endParaRPr>
          </a:p>
        </p:txBody>
      </p:sp>
      <p:sp>
        <p:nvSpPr>
          <p:cNvPr id="10" name="Text 7"/>
          <p:cNvSpPr/>
          <p:nvPr/>
        </p:nvSpPr>
        <p:spPr>
          <a:xfrm>
            <a:off x="346783" y="3241678"/>
            <a:ext cx="5421908" cy="523379"/>
          </a:xfrm>
          <a:prstGeom prst="rect">
            <a:avLst/>
          </a:prstGeom>
          <a:noFill/>
          <a:ln/>
        </p:spPr>
        <p:txBody>
          <a:bodyPr wrap="none" lIns="0" tIns="0" rIns="0" bIns="0" rtlCol="0" anchor="t"/>
          <a:lstStyle/>
          <a:p>
            <a:pPr algn="ctr">
              <a:lnSpc>
                <a:spcPts val="4083"/>
              </a:lnSpc>
            </a:pPr>
            <a:r>
              <a:rPr lang="en-US" sz="4083" dirty="0">
                <a:solidFill>
                  <a:srgbClr val="3C3939"/>
                </a:solidFill>
                <a:latin typeface="Raleway" pitchFamily="34" charset="0"/>
                <a:ea typeface="Raleway" pitchFamily="34" charset="-122"/>
                <a:cs typeface="Raleway" pitchFamily="34" charset="-120"/>
              </a:rPr>
              <a:t>3</a:t>
            </a:r>
            <a:endParaRPr lang="en-US" sz="4083" dirty="0"/>
          </a:p>
        </p:txBody>
      </p:sp>
      <p:sp>
        <p:nvSpPr>
          <p:cNvPr id="11" name="Text 8"/>
          <p:cNvSpPr/>
          <p:nvPr/>
        </p:nvSpPr>
        <p:spPr>
          <a:xfrm>
            <a:off x="2077918" y="3951721"/>
            <a:ext cx="1982688" cy="247749"/>
          </a:xfrm>
          <a:prstGeom prst="rect">
            <a:avLst/>
          </a:prstGeom>
          <a:noFill/>
          <a:ln/>
        </p:spPr>
        <p:txBody>
          <a:bodyPr wrap="none" lIns="0" tIns="0" rIns="0" bIns="0" rtlCol="0" anchor="t"/>
          <a:lstStyle/>
          <a:p>
            <a:pPr algn="ctr">
              <a:lnSpc>
                <a:spcPts val="1917"/>
              </a:lnSpc>
            </a:pPr>
            <a:r>
              <a:rPr lang="en-US" sz="2200" b="1" dirty="0">
                <a:solidFill>
                  <a:srgbClr val="3C3939"/>
                </a:solidFill>
                <a:latin typeface="Inter"/>
                <a:ea typeface="Raleway" pitchFamily="34" charset="-122"/>
                <a:cs typeface="Raleway" pitchFamily="34" charset="-120"/>
              </a:rPr>
              <a:t>Recycle</a:t>
            </a:r>
            <a:endParaRPr lang="en-US" sz="2200" b="1" dirty="0">
              <a:latin typeface="Inter"/>
            </a:endParaRPr>
          </a:p>
        </p:txBody>
      </p:sp>
      <p:sp>
        <p:nvSpPr>
          <p:cNvPr id="12" name="Text 9"/>
          <p:cNvSpPr/>
          <p:nvPr/>
        </p:nvSpPr>
        <p:spPr>
          <a:xfrm>
            <a:off x="358358" y="4306195"/>
            <a:ext cx="5421908" cy="253802"/>
          </a:xfrm>
          <a:prstGeom prst="rect">
            <a:avLst/>
          </a:prstGeom>
          <a:noFill/>
          <a:ln/>
        </p:spPr>
        <p:txBody>
          <a:bodyPr wrap="none" lIns="0" tIns="0" rIns="0" bIns="0" rtlCol="0" anchor="t"/>
          <a:lstStyle/>
          <a:p>
            <a:pPr algn="ctr">
              <a:lnSpc>
                <a:spcPts val="1958"/>
              </a:lnSpc>
            </a:pPr>
            <a:r>
              <a:rPr lang="en-US" sz="1700" dirty="0">
                <a:solidFill>
                  <a:srgbClr val="3C3939"/>
                </a:solidFill>
                <a:latin typeface="Inter"/>
                <a:ea typeface="Roboto" pitchFamily="34" charset="-122"/>
                <a:cs typeface="Roboto" pitchFamily="34" charset="-120"/>
              </a:rPr>
              <a:t>Properly sort and dispose of recyclable materials.</a:t>
            </a:r>
            <a:endParaRPr lang="en-US" sz="1700" dirty="0">
              <a:latin typeface="Inter"/>
            </a:endParaRPr>
          </a:p>
        </p:txBody>
      </p:sp>
      <p:sp>
        <p:nvSpPr>
          <p:cNvPr id="13" name="Text 10"/>
          <p:cNvSpPr/>
          <p:nvPr/>
        </p:nvSpPr>
        <p:spPr>
          <a:xfrm>
            <a:off x="6018193" y="3241678"/>
            <a:ext cx="5421908" cy="523379"/>
          </a:xfrm>
          <a:prstGeom prst="rect">
            <a:avLst/>
          </a:prstGeom>
          <a:noFill/>
          <a:ln/>
        </p:spPr>
        <p:txBody>
          <a:bodyPr wrap="none" lIns="0" tIns="0" rIns="0" bIns="0" rtlCol="0" anchor="t"/>
          <a:lstStyle/>
          <a:p>
            <a:pPr algn="ctr">
              <a:lnSpc>
                <a:spcPts val="4083"/>
              </a:lnSpc>
            </a:pPr>
            <a:r>
              <a:rPr lang="en-US" sz="4083" dirty="0">
                <a:solidFill>
                  <a:srgbClr val="3C3939"/>
                </a:solidFill>
                <a:latin typeface="Raleway" pitchFamily="34" charset="0"/>
                <a:ea typeface="Raleway" pitchFamily="34" charset="-122"/>
                <a:cs typeface="Raleway" pitchFamily="34" charset="-120"/>
              </a:rPr>
              <a:t>4</a:t>
            </a:r>
            <a:endParaRPr lang="en-US" sz="4083" dirty="0"/>
          </a:p>
        </p:txBody>
      </p:sp>
      <p:sp>
        <p:nvSpPr>
          <p:cNvPr id="14" name="Text 11"/>
          <p:cNvSpPr/>
          <p:nvPr/>
        </p:nvSpPr>
        <p:spPr>
          <a:xfrm>
            <a:off x="7737753" y="3951721"/>
            <a:ext cx="1982688" cy="247749"/>
          </a:xfrm>
          <a:prstGeom prst="rect">
            <a:avLst/>
          </a:prstGeom>
          <a:noFill/>
          <a:ln/>
        </p:spPr>
        <p:txBody>
          <a:bodyPr wrap="none" lIns="0" tIns="0" rIns="0" bIns="0" rtlCol="0" anchor="t"/>
          <a:lstStyle/>
          <a:p>
            <a:pPr algn="ctr">
              <a:lnSpc>
                <a:spcPts val="1917"/>
              </a:lnSpc>
            </a:pPr>
            <a:r>
              <a:rPr lang="en-US" sz="2200" b="1" dirty="0">
                <a:solidFill>
                  <a:srgbClr val="3C3939"/>
                </a:solidFill>
                <a:latin typeface="Inter"/>
                <a:ea typeface="Raleway" pitchFamily="34" charset="-122"/>
                <a:cs typeface="Raleway" pitchFamily="34" charset="-120"/>
              </a:rPr>
              <a:t>Compost</a:t>
            </a:r>
            <a:endParaRPr lang="en-US" sz="2200" b="1" dirty="0">
              <a:latin typeface="Inter"/>
            </a:endParaRPr>
          </a:p>
        </p:txBody>
      </p:sp>
      <p:sp>
        <p:nvSpPr>
          <p:cNvPr id="15" name="Text 12"/>
          <p:cNvSpPr/>
          <p:nvPr/>
        </p:nvSpPr>
        <p:spPr>
          <a:xfrm>
            <a:off x="6018193" y="4306195"/>
            <a:ext cx="5421908" cy="253802"/>
          </a:xfrm>
          <a:prstGeom prst="rect">
            <a:avLst/>
          </a:prstGeom>
          <a:noFill/>
          <a:ln/>
        </p:spPr>
        <p:txBody>
          <a:bodyPr wrap="none" lIns="0" tIns="0" rIns="0" bIns="0" rtlCol="0" anchor="t"/>
          <a:lstStyle/>
          <a:p>
            <a:pPr algn="ctr">
              <a:lnSpc>
                <a:spcPts val="1958"/>
              </a:lnSpc>
            </a:pPr>
            <a:r>
              <a:rPr lang="en-US" sz="1700" dirty="0">
                <a:solidFill>
                  <a:srgbClr val="3C3939"/>
                </a:solidFill>
                <a:latin typeface="Inter"/>
                <a:ea typeface="Roboto" pitchFamily="34" charset="-122"/>
                <a:cs typeface="Roboto" pitchFamily="34" charset="-120"/>
              </a:rPr>
              <a:t>Turn food scraps and yard waste into valuable compost.</a:t>
            </a:r>
            <a:endParaRPr lang="en-US" sz="1700" dirty="0">
              <a:latin typeface="Inter"/>
            </a:endParaRPr>
          </a:p>
        </p:txBody>
      </p:sp>
      <p:sp>
        <p:nvSpPr>
          <p:cNvPr id="17" name="Marcador de Posição do Rodapé 4">
            <a:extLst>
              <a:ext uri="{FF2B5EF4-FFF2-40B4-BE49-F238E27FC236}">
                <a16:creationId xmlns:a16="http://schemas.microsoft.com/office/drawing/2014/main" id="{2E7393ED-FFFA-B370-D723-3E68B8D38CA0}"/>
              </a:ext>
            </a:extLst>
          </p:cNvPr>
          <p:cNvSpPr txBox="1">
            <a:spLocks/>
          </p:cNvSpPr>
          <p:nvPr/>
        </p:nvSpPr>
        <p:spPr>
          <a:xfrm>
            <a:off x="4710702" y="6309100"/>
            <a:ext cx="2770595" cy="548900"/>
          </a:xfrm>
          <a:prstGeom prst="rect">
            <a:avLst/>
          </a:prstGeom>
        </p:spPr>
        <p:txBody>
          <a:bodyPr/>
          <a:lstStyle>
            <a:defPPr rtl="0">
              <a:defRPr lang="hu-HU"/>
            </a:defPPr>
            <a:lvl1pPr marL="0" algn="l" defTabSz="914400" rtl="0" eaLnBrk="1" latinLnBrk="0" hangingPunct="1">
              <a:defRPr lang="hu-HU" sz="1800" kern="1200">
                <a:solidFill>
                  <a:schemeClr val="tx1"/>
                </a:solidFill>
                <a:latin typeface="+mn-lt"/>
                <a:ea typeface="+mn-ea"/>
                <a:cs typeface="+mn-cs"/>
              </a:defRPr>
            </a:lvl1pPr>
            <a:lvl2pPr marL="457200" algn="l" defTabSz="914400" rtl="0" eaLnBrk="1" latinLnBrk="0" hangingPunct="1">
              <a:defRPr lang="hu-HU" sz="1800" kern="1200">
                <a:solidFill>
                  <a:schemeClr val="tx1"/>
                </a:solidFill>
                <a:latin typeface="+mn-lt"/>
                <a:ea typeface="+mn-ea"/>
                <a:cs typeface="+mn-cs"/>
              </a:defRPr>
            </a:lvl2pPr>
            <a:lvl3pPr marL="914400" algn="l" defTabSz="914400" rtl="0" eaLnBrk="1" latinLnBrk="0" hangingPunct="1">
              <a:defRPr lang="hu-HU" sz="1800" kern="1200">
                <a:solidFill>
                  <a:schemeClr val="tx1"/>
                </a:solidFill>
                <a:latin typeface="+mn-lt"/>
                <a:ea typeface="+mn-ea"/>
                <a:cs typeface="+mn-cs"/>
              </a:defRPr>
            </a:lvl3pPr>
            <a:lvl4pPr marL="1371600" algn="l" defTabSz="914400" rtl="0" eaLnBrk="1" latinLnBrk="0" hangingPunct="1">
              <a:defRPr lang="hu-HU" sz="1800" kern="1200">
                <a:solidFill>
                  <a:schemeClr val="tx1"/>
                </a:solidFill>
                <a:latin typeface="+mn-lt"/>
                <a:ea typeface="+mn-ea"/>
                <a:cs typeface="+mn-cs"/>
              </a:defRPr>
            </a:lvl4pPr>
            <a:lvl5pPr marL="1828800" algn="l" defTabSz="914400" rtl="0" eaLnBrk="1" latinLnBrk="0" hangingPunct="1">
              <a:defRPr lang="hu-HU" sz="1800" kern="1200">
                <a:solidFill>
                  <a:schemeClr val="tx1"/>
                </a:solidFill>
                <a:latin typeface="+mn-lt"/>
                <a:ea typeface="+mn-ea"/>
                <a:cs typeface="+mn-cs"/>
              </a:defRPr>
            </a:lvl5pPr>
            <a:lvl6pPr marL="2286000" algn="l" defTabSz="914400" rtl="0" eaLnBrk="1" latinLnBrk="0" hangingPunct="1">
              <a:defRPr lang="hu-HU" sz="1800" kern="1200">
                <a:solidFill>
                  <a:schemeClr val="tx1"/>
                </a:solidFill>
                <a:latin typeface="+mn-lt"/>
                <a:ea typeface="+mn-ea"/>
                <a:cs typeface="+mn-cs"/>
              </a:defRPr>
            </a:lvl6pPr>
            <a:lvl7pPr marL="2743200" algn="l" defTabSz="914400" rtl="0" eaLnBrk="1" latinLnBrk="0" hangingPunct="1">
              <a:defRPr lang="hu-HU" sz="1800" kern="1200">
                <a:solidFill>
                  <a:schemeClr val="tx1"/>
                </a:solidFill>
                <a:latin typeface="+mn-lt"/>
                <a:ea typeface="+mn-ea"/>
                <a:cs typeface="+mn-cs"/>
              </a:defRPr>
            </a:lvl7pPr>
            <a:lvl8pPr marL="3200400" algn="l" defTabSz="914400" rtl="0" eaLnBrk="1" latinLnBrk="0" hangingPunct="1">
              <a:defRPr lang="hu-HU" sz="1800" kern="1200">
                <a:solidFill>
                  <a:schemeClr val="tx1"/>
                </a:solidFill>
                <a:latin typeface="+mn-lt"/>
                <a:ea typeface="+mn-ea"/>
                <a:cs typeface="+mn-cs"/>
              </a:defRPr>
            </a:lvl8pPr>
            <a:lvl9pPr marL="3657600" algn="l" defTabSz="914400" rtl="0" eaLnBrk="1" latinLnBrk="0" hangingPunct="1">
              <a:defRPr lang="hu-HU" sz="1800" kern="1200">
                <a:solidFill>
                  <a:schemeClr val="tx1"/>
                </a:solidFill>
                <a:latin typeface="+mn-lt"/>
                <a:ea typeface="+mn-ea"/>
                <a:cs typeface="+mn-cs"/>
              </a:defRPr>
            </a:lvl9pPr>
          </a:lstStyle>
          <a:p>
            <a:pPr algn="ctr"/>
            <a:r>
              <a:rPr lang="en-US" sz="1200" dirty="0">
                <a:ea typeface="Times New Roman" panose="02020603050405020304" pitchFamily="18" charset="0"/>
              </a:rPr>
              <a:t>Go Green Against Climate Change - </a:t>
            </a:r>
            <a:r>
              <a:rPr lang="en-GB" sz="1200" dirty="0">
                <a:ea typeface="Times New Roman" panose="02020603050405020304" pitchFamily="18" charset="0"/>
              </a:rPr>
              <a:t>2023-1-RO01-KA220-SCH-000161283</a:t>
            </a:r>
            <a:r>
              <a:rPr lang="en-US" sz="1200" dirty="0">
                <a:ea typeface="Times New Roman" panose="02020603050405020304" pitchFamily="18" charset="0"/>
              </a:rPr>
              <a:t> </a:t>
            </a:r>
            <a:endParaRPr lang="en-US" sz="1200" dirty="0"/>
          </a:p>
        </p:txBody>
      </p:sp>
      <p:sp>
        <p:nvSpPr>
          <p:cNvPr id="18" name="Rettangolo 17">
            <a:extLst>
              <a:ext uri="{FF2B5EF4-FFF2-40B4-BE49-F238E27FC236}">
                <a16:creationId xmlns:a16="http://schemas.microsoft.com/office/drawing/2014/main" id="{F5015C01-1EE6-8DD9-8543-28B33AC7C640}"/>
              </a:ext>
            </a:extLst>
          </p:cNvPr>
          <p:cNvSpPr/>
          <p:nvPr/>
        </p:nvSpPr>
        <p:spPr>
          <a:xfrm>
            <a:off x="10625559" y="6400800"/>
            <a:ext cx="1552525" cy="427701"/>
          </a:xfrm>
          <a:prstGeom prst="rect">
            <a:avLst/>
          </a:prstGeom>
          <a:solidFill>
            <a:srgbClr val="FEFEFE"/>
          </a:solidFill>
          <a:ln>
            <a:solidFill>
              <a:srgbClr val="FEFE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Imagem 1" descr="Uma imagem com desenho, Animação, Desenho animado, clipart&#10;&#10;Descrição gerada automaticamente">
            <a:extLst>
              <a:ext uri="{FF2B5EF4-FFF2-40B4-BE49-F238E27FC236}">
                <a16:creationId xmlns:a16="http://schemas.microsoft.com/office/drawing/2014/main" id="{BC147BDE-DDA2-D515-ADF3-260F0494689B}"/>
              </a:ext>
            </a:extLst>
          </p:cNvPr>
          <p:cNvPicPr>
            <a:picLocks noChangeAspect="1"/>
          </p:cNvPicPr>
          <p:nvPr/>
        </p:nvPicPr>
        <p:blipFill>
          <a:blip r:embed="rId3"/>
          <a:stretch>
            <a:fillRect/>
          </a:stretch>
        </p:blipFill>
        <p:spPr>
          <a:xfrm>
            <a:off x="10210360" y="105160"/>
            <a:ext cx="1883318" cy="149229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4927659" y="2798119"/>
            <a:ext cx="5449940" cy="1181298"/>
          </a:xfrm>
          <a:prstGeom prst="rect">
            <a:avLst/>
          </a:prstGeom>
          <a:noFill/>
          <a:ln/>
        </p:spPr>
        <p:txBody>
          <a:bodyPr wrap="square" lIns="0" tIns="0" rIns="0" bIns="0" rtlCol="0" anchor="t"/>
          <a:lstStyle/>
          <a:p>
            <a:pPr>
              <a:lnSpc>
                <a:spcPts val="4625"/>
              </a:lnSpc>
            </a:pPr>
            <a:r>
              <a:rPr lang="en-US" sz="4200" b="1" dirty="0">
                <a:solidFill>
                  <a:srgbClr val="1B1B27"/>
                </a:solidFill>
                <a:latin typeface="Petrona Bold"/>
                <a:ea typeface="Raleway" pitchFamily="34" charset="-122"/>
                <a:cs typeface="Raleway" pitchFamily="34" charset="-120"/>
              </a:rPr>
              <a:t>The Power of Recycling: A Guide</a:t>
            </a:r>
            <a:endParaRPr lang="en-US" sz="4200" b="1" dirty="0">
              <a:latin typeface="Petrona Bold"/>
            </a:endParaRPr>
          </a:p>
        </p:txBody>
      </p:sp>
      <p:sp>
        <p:nvSpPr>
          <p:cNvPr id="4" name="Shape 1"/>
          <p:cNvSpPr/>
          <p:nvPr/>
        </p:nvSpPr>
        <p:spPr>
          <a:xfrm>
            <a:off x="5233492" y="4010125"/>
            <a:ext cx="302419" cy="302419"/>
          </a:xfrm>
          <a:prstGeom prst="roundRect">
            <a:avLst>
              <a:gd name="adj" fmla="val 25194296"/>
            </a:avLst>
          </a:prstGeom>
          <a:noFill/>
          <a:ln w="7620">
            <a:solidFill>
              <a:srgbClr val="FFFFFF"/>
            </a:solidFill>
            <a:prstDash val="solid"/>
          </a:ln>
        </p:spPr>
        <p:txBody>
          <a:bodyPr/>
          <a:lstStyle/>
          <a:p>
            <a:endParaRPr lang="it-IT" sz="1500"/>
          </a:p>
        </p:txBody>
      </p:sp>
      <p:sp>
        <p:nvSpPr>
          <p:cNvPr id="7" name="Rettangolo 6">
            <a:extLst>
              <a:ext uri="{FF2B5EF4-FFF2-40B4-BE49-F238E27FC236}">
                <a16:creationId xmlns:a16="http://schemas.microsoft.com/office/drawing/2014/main" id="{1C20E848-9F66-9F33-D19D-EC05785CE1E7}"/>
              </a:ext>
            </a:extLst>
          </p:cNvPr>
          <p:cNvSpPr/>
          <p:nvPr/>
        </p:nvSpPr>
        <p:spPr>
          <a:xfrm>
            <a:off x="10625559" y="6400800"/>
            <a:ext cx="1552525" cy="427701"/>
          </a:xfrm>
          <a:prstGeom prst="rect">
            <a:avLst/>
          </a:prstGeom>
          <a:solidFill>
            <a:srgbClr val="FEFEFE"/>
          </a:solidFill>
          <a:ln>
            <a:solidFill>
              <a:srgbClr val="FEFE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Marcador de Posição do Rodapé 4">
            <a:extLst>
              <a:ext uri="{FF2B5EF4-FFF2-40B4-BE49-F238E27FC236}">
                <a16:creationId xmlns:a16="http://schemas.microsoft.com/office/drawing/2014/main" id="{A8E3E2FD-9518-E33E-218E-A1A57B846602}"/>
              </a:ext>
            </a:extLst>
          </p:cNvPr>
          <p:cNvSpPr txBox="1">
            <a:spLocks/>
          </p:cNvSpPr>
          <p:nvPr/>
        </p:nvSpPr>
        <p:spPr>
          <a:xfrm>
            <a:off x="5284454" y="6309100"/>
            <a:ext cx="2770595" cy="548900"/>
          </a:xfrm>
          <a:prstGeom prst="rect">
            <a:avLst/>
          </a:prstGeom>
        </p:spPr>
        <p:txBody>
          <a:bodyPr/>
          <a:lstStyle>
            <a:defPPr rtl="0">
              <a:defRPr lang="hu-HU"/>
            </a:defPPr>
            <a:lvl1pPr marL="0" algn="l" defTabSz="914400" rtl="0" eaLnBrk="1" latinLnBrk="0" hangingPunct="1">
              <a:defRPr lang="hu-HU" sz="1800" kern="1200">
                <a:solidFill>
                  <a:schemeClr val="tx1"/>
                </a:solidFill>
                <a:latin typeface="+mn-lt"/>
                <a:ea typeface="+mn-ea"/>
                <a:cs typeface="+mn-cs"/>
              </a:defRPr>
            </a:lvl1pPr>
            <a:lvl2pPr marL="457200" algn="l" defTabSz="914400" rtl="0" eaLnBrk="1" latinLnBrk="0" hangingPunct="1">
              <a:defRPr lang="hu-HU" sz="1800" kern="1200">
                <a:solidFill>
                  <a:schemeClr val="tx1"/>
                </a:solidFill>
                <a:latin typeface="+mn-lt"/>
                <a:ea typeface="+mn-ea"/>
                <a:cs typeface="+mn-cs"/>
              </a:defRPr>
            </a:lvl2pPr>
            <a:lvl3pPr marL="914400" algn="l" defTabSz="914400" rtl="0" eaLnBrk="1" latinLnBrk="0" hangingPunct="1">
              <a:defRPr lang="hu-HU" sz="1800" kern="1200">
                <a:solidFill>
                  <a:schemeClr val="tx1"/>
                </a:solidFill>
                <a:latin typeface="+mn-lt"/>
                <a:ea typeface="+mn-ea"/>
                <a:cs typeface="+mn-cs"/>
              </a:defRPr>
            </a:lvl3pPr>
            <a:lvl4pPr marL="1371600" algn="l" defTabSz="914400" rtl="0" eaLnBrk="1" latinLnBrk="0" hangingPunct="1">
              <a:defRPr lang="hu-HU" sz="1800" kern="1200">
                <a:solidFill>
                  <a:schemeClr val="tx1"/>
                </a:solidFill>
                <a:latin typeface="+mn-lt"/>
                <a:ea typeface="+mn-ea"/>
                <a:cs typeface="+mn-cs"/>
              </a:defRPr>
            </a:lvl4pPr>
            <a:lvl5pPr marL="1828800" algn="l" defTabSz="914400" rtl="0" eaLnBrk="1" latinLnBrk="0" hangingPunct="1">
              <a:defRPr lang="hu-HU" sz="1800" kern="1200">
                <a:solidFill>
                  <a:schemeClr val="tx1"/>
                </a:solidFill>
                <a:latin typeface="+mn-lt"/>
                <a:ea typeface="+mn-ea"/>
                <a:cs typeface="+mn-cs"/>
              </a:defRPr>
            </a:lvl5pPr>
            <a:lvl6pPr marL="2286000" algn="l" defTabSz="914400" rtl="0" eaLnBrk="1" latinLnBrk="0" hangingPunct="1">
              <a:defRPr lang="hu-HU" sz="1800" kern="1200">
                <a:solidFill>
                  <a:schemeClr val="tx1"/>
                </a:solidFill>
                <a:latin typeface="+mn-lt"/>
                <a:ea typeface="+mn-ea"/>
                <a:cs typeface="+mn-cs"/>
              </a:defRPr>
            </a:lvl6pPr>
            <a:lvl7pPr marL="2743200" algn="l" defTabSz="914400" rtl="0" eaLnBrk="1" latinLnBrk="0" hangingPunct="1">
              <a:defRPr lang="hu-HU" sz="1800" kern="1200">
                <a:solidFill>
                  <a:schemeClr val="tx1"/>
                </a:solidFill>
                <a:latin typeface="+mn-lt"/>
                <a:ea typeface="+mn-ea"/>
                <a:cs typeface="+mn-cs"/>
              </a:defRPr>
            </a:lvl7pPr>
            <a:lvl8pPr marL="3200400" algn="l" defTabSz="914400" rtl="0" eaLnBrk="1" latinLnBrk="0" hangingPunct="1">
              <a:defRPr lang="hu-HU" sz="1800" kern="1200">
                <a:solidFill>
                  <a:schemeClr val="tx1"/>
                </a:solidFill>
                <a:latin typeface="+mn-lt"/>
                <a:ea typeface="+mn-ea"/>
                <a:cs typeface="+mn-cs"/>
              </a:defRPr>
            </a:lvl8pPr>
            <a:lvl9pPr marL="3657600" algn="l" defTabSz="914400" rtl="0" eaLnBrk="1" latinLnBrk="0" hangingPunct="1">
              <a:defRPr lang="hu-HU" sz="1800" kern="1200">
                <a:solidFill>
                  <a:schemeClr val="tx1"/>
                </a:solidFill>
                <a:latin typeface="+mn-lt"/>
                <a:ea typeface="+mn-ea"/>
                <a:cs typeface="+mn-cs"/>
              </a:defRPr>
            </a:lvl9pPr>
          </a:lstStyle>
          <a:p>
            <a:pPr algn="ctr"/>
            <a:r>
              <a:rPr lang="en-US" sz="1200" dirty="0">
                <a:ea typeface="Times New Roman" panose="02020603050405020304" pitchFamily="18" charset="0"/>
              </a:rPr>
              <a:t>Go Green Against Climate Change - </a:t>
            </a:r>
            <a:r>
              <a:rPr lang="en-GB" sz="1200" dirty="0">
                <a:ea typeface="Times New Roman" panose="02020603050405020304" pitchFamily="18" charset="0"/>
              </a:rPr>
              <a:t>2023-1-RO01-KA220-SCH-000161283</a:t>
            </a:r>
            <a:r>
              <a:rPr lang="en-US" sz="1200" dirty="0">
                <a:ea typeface="Times New Roman" panose="02020603050405020304" pitchFamily="18" charset="0"/>
              </a:rPr>
              <a:t> </a:t>
            </a:r>
            <a:endParaRPr lang="en-US" sz="1200" dirty="0"/>
          </a:p>
        </p:txBody>
      </p:sp>
      <p:pic>
        <p:nvPicPr>
          <p:cNvPr id="5" name="Imagem 4" descr="Uma imagem com desenho, Animação, Desenho animado, clipart&#10;&#10;Descrição gerada automaticamente">
            <a:extLst>
              <a:ext uri="{FF2B5EF4-FFF2-40B4-BE49-F238E27FC236}">
                <a16:creationId xmlns:a16="http://schemas.microsoft.com/office/drawing/2014/main" id="{03FB77EF-3A82-AC7F-F254-6C9DB3270F09}"/>
              </a:ext>
            </a:extLst>
          </p:cNvPr>
          <p:cNvPicPr>
            <a:picLocks noChangeAspect="1"/>
          </p:cNvPicPr>
          <p:nvPr/>
        </p:nvPicPr>
        <p:blipFill>
          <a:blip r:embed="rId4"/>
          <a:stretch>
            <a:fillRect/>
          </a:stretch>
        </p:blipFill>
        <p:spPr>
          <a:xfrm>
            <a:off x="10210360" y="105160"/>
            <a:ext cx="1883318" cy="149229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485344"/>
            <a:ext cx="4725492" cy="590649"/>
          </a:xfrm>
          <a:prstGeom prst="rect">
            <a:avLst/>
          </a:prstGeom>
          <a:noFill/>
          <a:ln/>
        </p:spPr>
        <p:txBody>
          <a:bodyPr wrap="none" lIns="0" tIns="0" rIns="0" bIns="0" rtlCol="0" anchor="t"/>
          <a:lstStyle/>
          <a:p>
            <a:pPr>
              <a:lnSpc>
                <a:spcPts val="4625"/>
              </a:lnSpc>
            </a:pPr>
            <a:r>
              <a:rPr lang="en-US" sz="4200" b="1" dirty="0">
                <a:solidFill>
                  <a:srgbClr val="1B1B27"/>
                </a:solidFill>
                <a:latin typeface="Petrona Bold"/>
                <a:ea typeface="Raleway" pitchFamily="34" charset="-122"/>
                <a:cs typeface="Raleway" pitchFamily="34" charset="-120"/>
              </a:rPr>
              <a:t>Benefits of Recycling</a:t>
            </a:r>
            <a:endParaRPr lang="en-US" sz="4200" b="1" dirty="0">
              <a:latin typeface="Petrona Bold"/>
            </a:endParaRPr>
          </a:p>
        </p:txBody>
      </p:sp>
      <p:sp>
        <p:nvSpPr>
          <p:cNvPr id="3" name="Text 1"/>
          <p:cNvSpPr/>
          <p:nvPr/>
        </p:nvSpPr>
        <p:spPr>
          <a:xfrm>
            <a:off x="661492" y="1548472"/>
            <a:ext cx="2388394" cy="295275"/>
          </a:xfrm>
          <a:prstGeom prst="rect">
            <a:avLst/>
          </a:prstGeom>
          <a:noFill/>
          <a:ln/>
        </p:spPr>
        <p:txBody>
          <a:bodyPr wrap="none" lIns="0" tIns="0" rIns="0" bIns="0" rtlCol="0" anchor="t"/>
          <a:lstStyle/>
          <a:p>
            <a:pPr>
              <a:lnSpc>
                <a:spcPts val="2292"/>
              </a:lnSpc>
            </a:pPr>
            <a:r>
              <a:rPr lang="en-US" sz="2200" b="1" dirty="0">
                <a:solidFill>
                  <a:srgbClr val="1B1B27"/>
                </a:solidFill>
                <a:latin typeface="Inter"/>
                <a:ea typeface="Raleway" pitchFamily="34" charset="-122"/>
                <a:cs typeface="Raleway" pitchFamily="34" charset="-120"/>
              </a:rPr>
              <a:t>Environmental Impact</a:t>
            </a:r>
            <a:endParaRPr lang="en-US" sz="2200" b="1" dirty="0">
              <a:latin typeface="Inter"/>
            </a:endParaRPr>
          </a:p>
        </p:txBody>
      </p:sp>
      <p:sp>
        <p:nvSpPr>
          <p:cNvPr id="4" name="Text 2"/>
          <p:cNvSpPr/>
          <p:nvPr/>
        </p:nvSpPr>
        <p:spPr>
          <a:xfrm>
            <a:off x="661492" y="2032759"/>
            <a:ext cx="5203924" cy="604838"/>
          </a:xfrm>
          <a:prstGeom prst="rect">
            <a:avLst/>
          </a:prstGeom>
          <a:noFill/>
          <a:ln/>
        </p:spPr>
        <p:txBody>
          <a:bodyPr wrap="square" lIns="0" tIns="0" rIns="0" bIns="0" rtlCol="0" anchor="t"/>
          <a:lstStyle/>
          <a:p>
            <a:pPr>
              <a:lnSpc>
                <a:spcPts val="2375"/>
              </a:lnSpc>
            </a:pPr>
            <a:r>
              <a:rPr lang="en-US" sz="1900" dirty="0">
                <a:solidFill>
                  <a:srgbClr val="3C3939"/>
                </a:solidFill>
                <a:latin typeface="Inter"/>
                <a:ea typeface="Roboto" pitchFamily="34" charset="-122"/>
                <a:cs typeface="Roboto" pitchFamily="34" charset="-120"/>
              </a:rPr>
              <a:t>Recycling reduces landfill waste, conserves natural resources, and lowers greenhouse gas emissions.</a:t>
            </a:r>
            <a:endParaRPr lang="en-US" sz="1900" dirty="0">
              <a:latin typeface="Inter"/>
            </a:endParaRPr>
          </a:p>
        </p:txBody>
      </p:sp>
      <p:sp>
        <p:nvSpPr>
          <p:cNvPr id="5" name="Text 3"/>
          <p:cNvSpPr/>
          <p:nvPr/>
        </p:nvSpPr>
        <p:spPr>
          <a:xfrm>
            <a:off x="6332934" y="1548472"/>
            <a:ext cx="2435820" cy="295275"/>
          </a:xfrm>
          <a:prstGeom prst="rect">
            <a:avLst/>
          </a:prstGeom>
          <a:noFill/>
          <a:ln/>
        </p:spPr>
        <p:txBody>
          <a:bodyPr wrap="none" lIns="0" tIns="0" rIns="0" bIns="0" rtlCol="0" anchor="t"/>
          <a:lstStyle/>
          <a:p>
            <a:pPr>
              <a:lnSpc>
                <a:spcPts val="2292"/>
              </a:lnSpc>
            </a:pPr>
            <a:r>
              <a:rPr lang="en-US" sz="2200" b="1" dirty="0">
                <a:solidFill>
                  <a:srgbClr val="1B1B27"/>
                </a:solidFill>
                <a:latin typeface="Inter"/>
                <a:ea typeface="Raleway" pitchFamily="34" charset="-122"/>
                <a:cs typeface="Raleway" pitchFamily="34" charset="-120"/>
              </a:rPr>
              <a:t>Economic Advantages</a:t>
            </a:r>
            <a:endParaRPr lang="en-US" sz="2200" b="1" dirty="0">
              <a:latin typeface="Inter"/>
            </a:endParaRPr>
          </a:p>
        </p:txBody>
      </p:sp>
      <p:sp>
        <p:nvSpPr>
          <p:cNvPr id="6" name="Text 4"/>
          <p:cNvSpPr/>
          <p:nvPr/>
        </p:nvSpPr>
        <p:spPr>
          <a:xfrm>
            <a:off x="6332935" y="2032759"/>
            <a:ext cx="5203924" cy="604838"/>
          </a:xfrm>
          <a:prstGeom prst="rect">
            <a:avLst/>
          </a:prstGeom>
          <a:noFill/>
          <a:ln/>
        </p:spPr>
        <p:txBody>
          <a:bodyPr wrap="square" lIns="0" tIns="0" rIns="0" bIns="0" rtlCol="0" anchor="t"/>
          <a:lstStyle/>
          <a:p>
            <a:pPr>
              <a:lnSpc>
                <a:spcPts val="2375"/>
              </a:lnSpc>
            </a:pPr>
            <a:r>
              <a:rPr lang="en-US" sz="1900" dirty="0">
                <a:solidFill>
                  <a:srgbClr val="3C3939"/>
                </a:solidFill>
                <a:latin typeface="Inter"/>
                <a:ea typeface="Roboto" pitchFamily="34" charset="-122"/>
                <a:cs typeface="Roboto" pitchFamily="34" charset="-120"/>
              </a:rPr>
              <a:t>Recycling creates jobs, stimulates local economies, and lowers the cost of raw materials.</a:t>
            </a:r>
            <a:endParaRPr lang="en-US" sz="1900" dirty="0">
              <a:latin typeface="Inter"/>
            </a:endParaRPr>
          </a:p>
        </p:txBody>
      </p:sp>
      <p:sp>
        <p:nvSpPr>
          <p:cNvPr id="7" name="Rettangolo 6">
            <a:extLst>
              <a:ext uri="{FF2B5EF4-FFF2-40B4-BE49-F238E27FC236}">
                <a16:creationId xmlns:a16="http://schemas.microsoft.com/office/drawing/2014/main" id="{D9141160-BF23-D674-5831-951784E749E5}"/>
              </a:ext>
            </a:extLst>
          </p:cNvPr>
          <p:cNvSpPr/>
          <p:nvPr/>
        </p:nvSpPr>
        <p:spPr>
          <a:xfrm>
            <a:off x="10625559" y="6400800"/>
            <a:ext cx="1552525" cy="427701"/>
          </a:xfrm>
          <a:prstGeom prst="rect">
            <a:avLst/>
          </a:prstGeom>
          <a:solidFill>
            <a:srgbClr val="FEFEFE"/>
          </a:solidFill>
          <a:ln>
            <a:solidFill>
              <a:srgbClr val="FEFE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Marcador de Posição do Rodapé 4">
            <a:extLst>
              <a:ext uri="{FF2B5EF4-FFF2-40B4-BE49-F238E27FC236}">
                <a16:creationId xmlns:a16="http://schemas.microsoft.com/office/drawing/2014/main" id="{90D46830-1482-4EDA-84A9-4EC1E63EDC99}"/>
              </a:ext>
            </a:extLst>
          </p:cNvPr>
          <p:cNvSpPr txBox="1">
            <a:spLocks/>
          </p:cNvSpPr>
          <p:nvPr/>
        </p:nvSpPr>
        <p:spPr>
          <a:xfrm>
            <a:off x="5284454" y="6309100"/>
            <a:ext cx="2770595" cy="548900"/>
          </a:xfrm>
          <a:prstGeom prst="rect">
            <a:avLst/>
          </a:prstGeom>
        </p:spPr>
        <p:txBody>
          <a:bodyPr/>
          <a:lstStyle>
            <a:defPPr rtl="0">
              <a:defRPr lang="hu-HU"/>
            </a:defPPr>
            <a:lvl1pPr marL="0" algn="l" defTabSz="914400" rtl="0" eaLnBrk="1" latinLnBrk="0" hangingPunct="1">
              <a:defRPr lang="hu-HU" sz="1800" kern="1200">
                <a:solidFill>
                  <a:schemeClr val="tx1"/>
                </a:solidFill>
                <a:latin typeface="+mn-lt"/>
                <a:ea typeface="+mn-ea"/>
                <a:cs typeface="+mn-cs"/>
              </a:defRPr>
            </a:lvl1pPr>
            <a:lvl2pPr marL="457200" algn="l" defTabSz="914400" rtl="0" eaLnBrk="1" latinLnBrk="0" hangingPunct="1">
              <a:defRPr lang="hu-HU" sz="1800" kern="1200">
                <a:solidFill>
                  <a:schemeClr val="tx1"/>
                </a:solidFill>
                <a:latin typeface="+mn-lt"/>
                <a:ea typeface="+mn-ea"/>
                <a:cs typeface="+mn-cs"/>
              </a:defRPr>
            </a:lvl2pPr>
            <a:lvl3pPr marL="914400" algn="l" defTabSz="914400" rtl="0" eaLnBrk="1" latinLnBrk="0" hangingPunct="1">
              <a:defRPr lang="hu-HU" sz="1800" kern="1200">
                <a:solidFill>
                  <a:schemeClr val="tx1"/>
                </a:solidFill>
                <a:latin typeface="+mn-lt"/>
                <a:ea typeface="+mn-ea"/>
                <a:cs typeface="+mn-cs"/>
              </a:defRPr>
            </a:lvl3pPr>
            <a:lvl4pPr marL="1371600" algn="l" defTabSz="914400" rtl="0" eaLnBrk="1" latinLnBrk="0" hangingPunct="1">
              <a:defRPr lang="hu-HU" sz="1800" kern="1200">
                <a:solidFill>
                  <a:schemeClr val="tx1"/>
                </a:solidFill>
                <a:latin typeface="+mn-lt"/>
                <a:ea typeface="+mn-ea"/>
                <a:cs typeface="+mn-cs"/>
              </a:defRPr>
            </a:lvl4pPr>
            <a:lvl5pPr marL="1828800" algn="l" defTabSz="914400" rtl="0" eaLnBrk="1" latinLnBrk="0" hangingPunct="1">
              <a:defRPr lang="hu-HU" sz="1800" kern="1200">
                <a:solidFill>
                  <a:schemeClr val="tx1"/>
                </a:solidFill>
                <a:latin typeface="+mn-lt"/>
                <a:ea typeface="+mn-ea"/>
                <a:cs typeface="+mn-cs"/>
              </a:defRPr>
            </a:lvl5pPr>
            <a:lvl6pPr marL="2286000" algn="l" defTabSz="914400" rtl="0" eaLnBrk="1" latinLnBrk="0" hangingPunct="1">
              <a:defRPr lang="hu-HU" sz="1800" kern="1200">
                <a:solidFill>
                  <a:schemeClr val="tx1"/>
                </a:solidFill>
                <a:latin typeface="+mn-lt"/>
                <a:ea typeface="+mn-ea"/>
                <a:cs typeface="+mn-cs"/>
              </a:defRPr>
            </a:lvl6pPr>
            <a:lvl7pPr marL="2743200" algn="l" defTabSz="914400" rtl="0" eaLnBrk="1" latinLnBrk="0" hangingPunct="1">
              <a:defRPr lang="hu-HU" sz="1800" kern="1200">
                <a:solidFill>
                  <a:schemeClr val="tx1"/>
                </a:solidFill>
                <a:latin typeface="+mn-lt"/>
                <a:ea typeface="+mn-ea"/>
                <a:cs typeface="+mn-cs"/>
              </a:defRPr>
            </a:lvl7pPr>
            <a:lvl8pPr marL="3200400" algn="l" defTabSz="914400" rtl="0" eaLnBrk="1" latinLnBrk="0" hangingPunct="1">
              <a:defRPr lang="hu-HU" sz="1800" kern="1200">
                <a:solidFill>
                  <a:schemeClr val="tx1"/>
                </a:solidFill>
                <a:latin typeface="+mn-lt"/>
                <a:ea typeface="+mn-ea"/>
                <a:cs typeface="+mn-cs"/>
              </a:defRPr>
            </a:lvl8pPr>
            <a:lvl9pPr marL="3657600" algn="l" defTabSz="914400" rtl="0" eaLnBrk="1" latinLnBrk="0" hangingPunct="1">
              <a:defRPr lang="hu-HU" sz="1800" kern="1200">
                <a:solidFill>
                  <a:schemeClr val="tx1"/>
                </a:solidFill>
                <a:latin typeface="+mn-lt"/>
                <a:ea typeface="+mn-ea"/>
                <a:cs typeface="+mn-cs"/>
              </a:defRPr>
            </a:lvl9pPr>
          </a:lstStyle>
          <a:p>
            <a:pPr algn="ctr"/>
            <a:r>
              <a:rPr lang="en-US" sz="1200" dirty="0">
                <a:ea typeface="Times New Roman" panose="02020603050405020304" pitchFamily="18" charset="0"/>
              </a:rPr>
              <a:t>Go Green Against Climate Change - </a:t>
            </a:r>
            <a:r>
              <a:rPr lang="en-GB" sz="1200" dirty="0">
                <a:ea typeface="Times New Roman" panose="02020603050405020304" pitchFamily="18" charset="0"/>
              </a:rPr>
              <a:t>2023-1-RO01-KA220-SCH-000161283</a:t>
            </a:r>
            <a:r>
              <a:rPr lang="en-US" sz="1200" dirty="0">
                <a:ea typeface="Times New Roman" panose="02020603050405020304" pitchFamily="18" charset="0"/>
              </a:rPr>
              <a:t> </a:t>
            </a:r>
            <a:endParaRPr lang="en-US" sz="1200" dirty="0"/>
          </a:p>
        </p:txBody>
      </p:sp>
      <p:pic>
        <p:nvPicPr>
          <p:cNvPr id="10" name="Imagem 9" descr="Uma imagem com desenho, Animação, Desenho animado, clipart&#10;&#10;Descrição gerada automaticamente">
            <a:extLst>
              <a:ext uri="{FF2B5EF4-FFF2-40B4-BE49-F238E27FC236}">
                <a16:creationId xmlns:a16="http://schemas.microsoft.com/office/drawing/2014/main" id="{20E8E659-360D-D7CD-8997-5371A17191F3}"/>
              </a:ext>
            </a:extLst>
          </p:cNvPr>
          <p:cNvPicPr>
            <a:picLocks noChangeAspect="1"/>
          </p:cNvPicPr>
          <p:nvPr/>
        </p:nvPicPr>
        <p:blipFill>
          <a:blip r:embed="rId3"/>
          <a:stretch>
            <a:fillRect/>
          </a:stretch>
        </p:blipFill>
        <p:spPr>
          <a:xfrm>
            <a:off x="10210360" y="105160"/>
            <a:ext cx="1883318" cy="149229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2324001"/>
          </a:xfrm>
          <a:prstGeom prst="rect">
            <a:avLst/>
          </a:prstGeom>
        </p:spPr>
      </p:pic>
      <p:sp>
        <p:nvSpPr>
          <p:cNvPr id="3" name="Text 0"/>
          <p:cNvSpPr/>
          <p:nvPr/>
        </p:nvSpPr>
        <p:spPr>
          <a:xfrm>
            <a:off x="650677" y="2442130"/>
            <a:ext cx="6548239" cy="581025"/>
          </a:xfrm>
          <a:prstGeom prst="rect">
            <a:avLst/>
          </a:prstGeom>
          <a:noFill/>
          <a:ln/>
        </p:spPr>
        <p:txBody>
          <a:bodyPr wrap="none" lIns="0" tIns="0" rIns="0" bIns="0" rtlCol="0" anchor="t"/>
          <a:lstStyle/>
          <a:p>
            <a:pPr>
              <a:lnSpc>
                <a:spcPts val="4541"/>
              </a:lnSpc>
            </a:pPr>
            <a:r>
              <a:rPr lang="en-US" sz="4200" b="1" dirty="0">
                <a:solidFill>
                  <a:srgbClr val="1B1B27"/>
                </a:solidFill>
                <a:latin typeface="Inter"/>
                <a:ea typeface="Raleway" pitchFamily="34" charset="-122"/>
                <a:cs typeface="Raleway" pitchFamily="34" charset="-120"/>
              </a:rPr>
              <a:t>Commonly Recycled Materials</a:t>
            </a:r>
            <a:endParaRPr lang="en-US" sz="4200" b="1" dirty="0">
              <a:latin typeface="Inter"/>
            </a:endParaRPr>
          </a:p>
        </p:txBody>
      </p:sp>
      <p:sp>
        <p:nvSpPr>
          <p:cNvPr id="4" name="Shape 1"/>
          <p:cNvSpPr/>
          <p:nvPr/>
        </p:nvSpPr>
        <p:spPr>
          <a:xfrm>
            <a:off x="650677" y="3382985"/>
            <a:ext cx="5352455" cy="1381224"/>
          </a:xfrm>
          <a:prstGeom prst="roundRect">
            <a:avLst>
              <a:gd name="adj" fmla="val 5654"/>
            </a:avLst>
          </a:prstGeom>
          <a:solidFill>
            <a:srgbClr val="E1E1EA"/>
          </a:solidFill>
          <a:ln w="7620">
            <a:solidFill>
              <a:srgbClr val="C7C7D0"/>
            </a:solidFill>
            <a:prstDash val="solid"/>
          </a:ln>
        </p:spPr>
        <p:txBody>
          <a:bodyPr/>
          <a:lstStyle/>
          <a:p>
            <a:endParaRPr lang="it-IT" sz="1900">
              <a:latin typeface="Inter"/>
            </a:endParaRPr>
          </a:p>
        </p:txBody>
      </p:sp>
      <p:sp>
        <p:nvSpPr>
          <p:cNvPr id="5" name="Text 2"/>
          <p:cNvSpPr/>
          <p:nvPr/>
        </p:nvSpPr>
        <p:spPr>
          <a:xfrm>
            <a:off x="842864" y="3575172"/>
            <a:ext cx="2324001" cy="290413"/>
          </a:xfrm>
          <a:prstGeom prst="rect">
            <a:avLst/>
          </a:prstGeom>
          <a:noFill/>
          <a:ln/>
        </p:spPr>
        <p:txBody>
          <a:bodyPr wrap="none" lIns="0" tIns="0" rIns="0" bIns="0" rtlCol="0" anchor="t"/>
          <a:lstStyle/>
          <a:p>
            <a:pPr>
              <a:lnSpc>
                <a:spcPts val="2250"/>
              </a:lnSpc>
            </a:pPr>
            <a:r>
              <a:rPr lang="en-US" sz="2200" b="1" dirty="0">
                <a:solidFill>
                  <a:srgbClr val="3C3939"/>
                </a:solidFill>
                <a:latin typeface="Inter"/>
                <a:ea typeface="Raleway" pitchFamily="34" charset="-122"/>
                <a:cs typeface="Raleway" pitchFamily="34" charset="-120"/>
              </a:rPr>
              <a:t>Paper &amp; Cardboard</a:t>
            </a:r>
            <a:endParaRPr lang="en-US" sz="2200" b="1" dirty="0">
              <a:latin typeface="Inter"/>
            </a:endParaRPr>
          </a:p>
        </p:txBody>
      </p:sp>
      <p:sp>
        <p:nvSpPr>
          <p:cNvPr id="6" name="Text 3"/>
          <p:cNvSpPr/>
          <p:nvPr/>
        </p:nvSpPr>
        <p:spPr>
          <a:xfrm>
            <a:off x="842863" y="3977107"/>
            <a:ext cx="4968082" cy="594916"/>
          </a:xfrm>
          <a:prstGeom prst="rect">
            <a:avLst/>
          </a:prstGeom>
          <a:noFill/>
          <a:ln/>
        </p:spPr>
        <p:txBody>
          <a:bodyPr wrap="square" lIns="0" tIns="0" rIns="0" bIns="0" rtlCol="0" anchor="t"/>
          <a:lstStyle/>
          <a:p>
            <a:pPr>
              <a:lnSpc>
                <a:spcPts val="2333"/>
              </a:lnSpc>
            </a:pPr>
            <a:r>
              <a:rPr lang="en-US" sz="1900" dirty="0">
                <a:solidFill>
                  <a:srgbClr val="3C3939"/>
                </a:solidFill>
                <a:latin typeface="Inter"/>
                <a:ea typeface="Roboto" pitchFamily="34" charset="-122"/>
                <a:cs typeface="Roboto" pitchFamily="34" charset="-120"/>
              </a:rPr>
              <a:t>Newspapers, magazines, cardboard boxes, and paperboard products.</a:t>
            </a:r>
            <a:endParaRPr lang="en-US" sz="1900" dirty="0">
              <a:latin typeface="Inter"/>
            </a:endParaRPr>
          </a:p>
        </p:txBody>
      </p:sp>
      <p:sp>
        <p:nvSpPr>
          <p:cNvPr id="7" name="Shape 4"/>
          <p:cNvSpPr/>
          <p:nvPr/>
        </p:nvSpPr>
        <p:spPr>
          <a:xfrm>
            <a:off x="6188968" y="3382985"/>
            <a:ext cx="5352455" cy="1381224"/>
          </a:xfrm>
          <a:prstGeom prst="roundRect">
            <a:avLst>
              <a:gd name="adj" fmla="val 5654"/>
            </a:avLst>
          </a:prstGeom>
          <a:solidFill>
            <a:srgbClr val="E1E1EA"/>
          </a:solidFill>
          <a:ln w="7620">
            <a:solidFill>
              <a:srgbClr val="C7C7D0"/>
            </a:solidFill>
            <a:prstDash val="solid"/>
          </a:ln>
        </p:spPr>
        <p:txBody>
          <a:bodyPr/>
          <a:lstStyle/>
          <a:p>
            <a:endParaRPr lang="it-IT" sz="1900">
              <a:latin typeface="Inter"/>
            </a:endParaRPr>
          </a:p>
        </p:txBody>
      </p:sp>
      <p:sp>
        <p:nvSpPr>
          <p:cNvPr id="8" name="Text 5"/>
          <p:cNvSpPr/>
          <p:nvPr/>
        </p:nvSpPr>
        <p:spPr>
          <a:xfrm>
            <a:off x="6381155" y="3575172"/>
            <a:ext cx="2324001" cy="290413"/>
          </a:xfrm>
          <a:prstGeom prst="rect">
            <a:avLst/>
          </a:prstGeom>
          <a:noFill/>
          <a:ln/>
        </p:spPr>
        <p:txBody>
          <a:bodyPr wrap="none" lIns="0" tIns="0" rIns="0" bIns="0" rtlCol="0" anchor="t"/>
          <a:lstStyle/>
          <a:p>
            <a:pPr>
              <a:lnSpc>
                <a:spcPts val="2250"/>
              </a:lnSpc>
            </a:pPr>
            <a:r>
              <a:rPr lang="en-US" sz="2200" b="1" dirty="0">
                <a:solidFill>
                  <a:srgbClr val="3C3939"/>
                </a:solidFill>
                <a:latin typeface="Inter"/>
                <a:ea typeface="Raleway" pitchFamily="34" charset="-122"/>
                <a:cs typeface="Raleway" pitchFamily="34" charset="-120"/>
              </a:rPr>
              <a:t>Plastic</a:t>
            </a:r>
            <a:endParaRPr lang="en-US" sz="2200" b="1" dirty="0">
              <a:latin typeface="Inter"/>
            </a:endParaRPr>
          </a:p>
        </p:txBody>
      </p:sp>
      <p:sp>
        <p:nvSpPr>
          <p:cNvPr id="9" name="Text 6"/>
          <p:cNvSpPr/>
          <p:nvPr/>
        </p:nvSpPr>
        <p:spPr>
          <a:xfrm>
            <a:off x="6381155" y="3977107"/>
            <a:ext cx="4968082" cy="297458"/>
          </a:xfrm>
          <a:prstGeom prst="rect">
            <a:avLst/>
          </a:prstGeom>
          <a:noFill/>
          <a:ln/>
        </p:spPr>
        <p:txBody>
          <a:bodyPr wrap="none" lIns="0" tIns="0" rIns="0" bIns="0" rtlCol="0" anchor="t"/>
          <a:lstStyle/>
          <a:p>
            <a:pPr>
              <a:lnSpc>
                <a:spcPts val="2333"/>
              </a:lnSpc>
            </a:pPr>
            <a:r>
              <a:rPr lang="en-US" sz="1900" dirty="0">
                <a:solidFill>
                  <a:srgbClr val="3C3939"/>
                </a:solidFill>
                <a:latin typeface="Inter"/>
                <a:ea typeface="Roboto" pitchFamily="34" charset="-122"/>
                <a:cs typeface="Roboto" pitchFamily="34" charset="-120"/>
              </a:rPr>
              <a:t>Bottles, containers, and packaging materials.</a:t>
            </a:r>
            <a:endParaRPr lang="en-US" sz="1900" dirty="0">
              <a:latin typeface="Inter"/>
            </a:endParaRPr>
          </a:p>
        </p:txBody>
      </p:sp>
      <p:sp>
        <p:nvSpPr>
          <p:cNvPr id="10" name="Shape 7"/>
          <p:cNvSpPr/>
          <p:nvPr/>
        </p:nvSpPr>
        <p:spPr>
          <a:xfrm>
            <a:off x="650677" y="4950045"/>
            <a:ext cx="5352455" cy="1083767"/>
          </a:xfrm>
          <a:prstGeom prst="roundRect">
            <a:avLst>
              <a:gd name="adj" fmla="val 7205"/>
            </a:avLst>
          </a:prstGeom>
          <a:solidFill>
            <a:srgbClr val="E1E1EA"/>
          </a:solidFill>
          <a:ln w="7620">
            <a:solidFill>
              <a:srgbClr val="C7C7D0"/>
            </a:solidFill>
            <a:prstDash val="solid"/>
          </a:ln>
        </p:spPr>
        <p:txBody>
          <a:bodyPr/>
          <a:lstStyle/>
          <a:p>
            <a:endParaRPr lang="it-IT" sz="1900">
              <a:latin typeface="Inter"/>
            </a:endParaRPr>
          </a:p>
        </p:txBody>
      </p:sp>
      <p:sp>
        <p:nvSpPr>
          <p:cNvPr id="11" name="Text 8"/>
          <p:cNvSpPr/>
          <p:nvPr/>
        </p:nvSpPr>
        <p:spPr>
          <a:xfrm>
            <a:off x="842864" y="5142232"/>
            <a:ext cx="2324001" cy="290413"/>
          </a:xfrm>
          <a:prstGeom prst="rect">
            <a:avLst/>
          </a:prstGeom>
          <a:noFill/>
          <a:ln/>
        </p:spPr>
        <p:txBody>
          <a:bodyPr wrap="none" lIns="0" tIns="0" rIns="0" bIns="0" rtlCol="0" anchor="t"/>
          <a:lstStyle/>
          <a:p>
            <a:pPr>
              <a:lnSpc>
                <a:spcPts val="2250"/>
              </a:lnSpc>
            </a:pPr>
            <a:r>
              <a:rPr lang="en-US" sz="2200" b="1" dirty="0">
                <a:solidFill>
                  <a:srgbClr val="3C3939"/>
                </a:solidFill>
                <a:latin typeface="Inter"/>
                <a:ea typeface="Raleway" pitchFamily="34" charset="-122"/>
                <a:cs typeface="Raleway" pitchFamily="34" charset="-120"/>
              </a:rPr>
              <a:t>Glass</a:t>
            </a:r>
            <a:endParaRPr lang="en-US" sz="2200" b="1" dirty="0">
              <a:latin typeface="Inter"/>
            </a:endParaRPr>
          </a:p>
        </p:txBody>
      </p:sp>
      <p:sp>
        <p:nvSpPr>
          <p:cNvPr id="12" name="Text 9"/>
          <p:cNvSpPr/>
          <p:nvPr/>
        </p:nvSpPr>
        <p:spPr>
          <a:xfrm>
            <a:off x="842863" y="5544167"/>
            <a:ext cx="4968082" cy="297458"/>
          </a:xfrm>
          <a:prstGeom prst="rect">
            <a:avLst/>
          </a:prstGeom>
          <a:noFill/>
          <a:ln/>
        </p:spPr>
        <p:txBody>
          <a:bodyPr wrap="none" lIns="0" tIns="0" rIns="0" bIns="0" rtlCol="0" anchor="t"/>
          <a:lstStyle/>
          <a:p>
            <a:pPr>
              <a:lnSpc>
                <a:spcPts val="2333"/>
              </a:lnSpc>
            </a:pPr>
            <a:r>
              <a:rPr lang="en-US" sz="1900" dirty="0">
                <a:solidFill>
                  <a:srgbClr val="3C3939"/>
                </a:solidFill>
                <a:latin typeface="Inter"/>
                <a:ea typeface="Roboto" pitchFamily="34" charset="-122"/>
                <a:cs typeface="Roboto" pitchFamily="34" charset="-120"/>
              </a:rPr>
              <a:t>Bottles, jars, and other glass containers.</a:t>
            </a:r>
            <a:endParaRPr lang="en-US" sz="1900" dirty="0">
              <a:latin typeface="Inter"/>
            </a:endParaRPr>
          </a:p>
        </p:txBody>
      </p:sp>
      <p:sp>
        <p:nvSpPr>
          <p:cNvPr id="13" name="Shape 10"/>
          <p:cNvSpPr/>
          <p:nvPr/>
        </p:nvSpPr>
        <p:spPr>
          <a:xfrm>
            <a:off x="6188968" y="4950045"/>
            <a:ext cx="5352455" cy="1083767"/>
          </a:xfrm>
          <a:prstGeom prst="roundRect">
            <a:avLst>
              <a:gd name="adj" fmla="val 7205"/>
            </a:avLst>
          </a:prstGeom>
          <a:solidFill>
            <a:srgbClr val="E1E1EA"/>
          </a:solidFill>
          <a:ln w="7620">
            <a:solidFill>
              <a:srgbClr val="C7C7D0"/>
            </a:solidFill>
            <a:prstDash val="solid"/>
          </a:ln>
        </p:spPr>
        <p:txBody>
          <a:bodyPr/>
          <a:lstStyle/>
          <a:p>
            <a:endParaRPr lang="it-IT" sz="1900">
              <a:latin typeface="Inter"/>
            </a:endParaRPr>
          </a:p>
        </p:txBody>
      </p:sp>
      <p:sp>
        <p:nvSpPr>
          <p:cNvPr id="14" name="Text 11"/>
          <p:cNvSpPr/>
          <p:nvPr/>
        </p:nvSpPr>
        <p:spPr>
          <a:xfrm>
            <a:off x="6381155" y="5142232"/>
            <a:ext cx="2324001" cy="290413"/>
          </a:xfrm>
          <a:prstGeom prst="rect">
            <a:avLst/>
          </a:prstGeom>
          <a:noFill/>
          <a:ln/>
        </p:spPr>
        <p:txBody>
          <a:bodyPr wrap="none" lIns="0" tIns="0" rIns="0" bIns="0" rtlCol="0" anchor="t"/>
          <a:lstStyle/>
          <a:p>
            <a:pPr>
              <a:lnSpc>
                <a:spcPts val="2250"/>
              </a:lnSpc>
            </a:pPr>
            <a:r>
              <a:rPr lang="en-US" sz="2200" b="1" dirty="0">
                <a:solidFill>
                  <a:srgbClr val="3C3939"/>
                </a:solidFill>
                <a:latin typeface="Inter"/>
                <a:ea typeface="Raleway" pitchFamily="34" charset="-122"/>
                <a:cs typeface="Raleway" pitchFamily="34" charset="-120"/>
              </a:rPr>
              <a:t>Metal</a:t>
            </a:r>
            <a:endParaRPr lang="en-US" sz="2200" b="1" dirty="0">
              <a:latin typeface="Inter"/>
            </a:endParaRPr>
          </a:p>
        </p:txBody>
      </p:sp>
      <p:sp>
        <p:nvSpPr>
          <p:cNvPr id="15" name="Text 12"/>
          <p:cNvSpPr/>
          <p:nvPr/>
        </p:nvSpPr>
        <p:spPr>
          <a:xfrm>
            <a:off x="6381155" y="5544167"/>
            <a:ext cx="4968082" cy="297458"/>
          </a:xfrm>
          <a:prstGeom prst="rect">
            <a:avLst/>
          </a:prstGeom>
          <a:noFill/>
          <a:ln/>
        </p:spPr>
        <p:txBody>
          <a:bodyPr wrap="none" lIns="0" tIns="0" rIns="0" bIns="0" rtlCol="0" anchor="t"/>
          <a:lstStyle/>
          <a:p>
            <a:pPr>
              <a:lnSpc>
                <a:spcPts val="2333"/>
              </a:lnSpc>
            </a:pPr>
            <a:r>
              <a:rPr lang="en-US" sz="1900" dirty="0">
                <a:solidFill>
                  <a:srgbClr val="3C3939"/>
                </a:solidFill>
                <a:latin typeface="Inter"/>
                <a:ea typeface="Roboto" pitchFamily="34" charset="-122"/>
                <a:cs typeface="Roboto" pitchFamily="34" charset="-120"/>
              </a:rPr>
              <a:t>Cans, aluminum foil, and scrap metal.</a:t>
            </a:r>
            <a:endParaRPr lang="en-US" sz="1900" dirty="0">
              <a:latin typeface="Inter"/>
            </a:endParaRPr>
          </a:p>
        </p:txBody>
      </p:sp>
      <p:sp>
        <p:nvSpPr>
          <p:cNvPr id="16" name="Rettangolo 15">
            <a:extLst>
              <a:ext uri="{FF2B5EF4-FFF2-40B4-BE49-F238E27FC236}">
                <a16:creationId xmlns:a16="http://schemas.microsoft.com/office/drawing/2014/main" id="{1DFF6F2E-3E61-20F1-B898-9F5D3E7F48D8}"/>
              </a:ext>
            </a:extLst>
          </p:cNvPr>
          <p:cNvSpPr/>
          <p:nvPr/>
        </p:nvSpPr>
        <p:spPr>
          <a:xfrm>
            <a:off x="10625559" y="6400800"/>
            <a:ext cx="1552525" cy="427701"/>
          </a:xfrm>
          <a:prstGeom prst="rect">
            <a:avLst/>
          </a:prstGeom>
          <a:solidFill>
            <a:srgbClr val="FEFEFE"/>
          </a:solidFill>
          <a:ln>
            <a:solidFill>
              <a:srgbClr val="FEFE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Marcador de Posição do Rodapé 4">
            <a:extLst>
              <a:ext uri="{FF2B5EF4-FFF2-40B4-BE49-F238E27FC236}">
                <a16:creationId xmlns:a16="http://schemas.microsoft.com/office/drawing/2014/main" id="{0CB2C6A7-E420-5F27-3028-3F611D6E7218}"/>
              </a:ext>
            </a:extLst>
          </p:cNvPr>
          <p:cNvSpPr txBox="1">
            <a:spLocks/>
          </p:cNvSpPr>
          <p:nvPr/>
        </p:nvSpPr>
        <p:spPr>
          <a:xfrm>
            <a:off x="5284454" y="6309100"/>
            <a:ext cx="2770595" cy="548900"/>
          </a:xfrm>
          <a:prstGeom prst="rect">
            <a:avLst/>
          </a:prstGeom>
        </p:spPr>
        <p:txBody>
          <a:bodyPr/>
          <a:lstStyle>
            <a:defPPr rtl="0">
              <a:defRPr lang="hu-HU"/>
            </a:defPPr>
            <a:lvl1pPr marL="0" algn="l" defTabSz="914400" rtl="0" eaLnBrk="1" latinLnBrk="0" hangingPunct="1">
              <a:defRPr lang="hu-HU" sz="1800" kern="1200">
                <a:solidFill>
                  <a:schemeClr val="tx1"/>
                </a:solidFill>
                <a:latin typeface="+mn-lt"/>
                <a:ea typeface="+mn-ea"/>
                <a:cs typeface="+mn-cs"/>
              </a:defRPr>
            </a:lvl1pPr>
            <a:lvl2pPr marL="457200" algn="l" defTabSz="914400" rtl="0" eaLnBrk="1" latinLnBrk="0" hangingPunct="1">
              <a:defRPr lang="hu-HU" sz="1800" kern="1200">
                <a:solidFill>
                  <a:schemeClr val="tx1"/>
                </a:solidFill>
                <a:latin typeface="+mn-lt"/>
                <a:ea typeface="+mn-ea"/>
                <a:cs typeface="+mn-cs"/>
              </a:defRPr>
            </a:lvl2pPr>
            <a:lvl3pPr marL="914400" algn="l" defTabSz="914400" rtl="0" eaLnBrk="1" latinLnBrk="0" hangingPunct="1">
              <a:defRPr lang="hu-HU" sz="1800" kern="1200">
                <a:solidFill>
                  <a:schemeClr val="tx1"/>
                </a:solidFill>
                <a:latin typeface="+mn-lt"/>
                <a:ea typeface="+mn-ea"/>
                <a:cs typeface="+mn-cs"/>
              </a:defRPr>
            </a:lvl3pPr>
            <a:lvl4pPr marL="1371600" algn="l" defTabSz="914400" rtl="0" eaLnBrk="1" latinLnBrk="0" hangingPunct="1">
              <a:defRPr lang="hu-HU" sz="1800" kern="1200">
                <a:solidFill>
                  <a:schemeClr val="tx1"/>
                </a:solidFill>
                <a:latin typeface="+mn-lt"/>
                <a:ea typeface="+mn-ea"/>
                <a:cs typeface="+mn-cs"/>
              </a:defRPr>
            </a:lvl4pPr>
            <a:lvl5pPr marL="1828800" algn="l" defTabSz="914400" rtl="0" eaLnBrk="1" latinLnBrk="0" hangingPunct="1">
              <a:defRPr lang="hu-HU" sz="1800" kern="1200">
                <a:solidFill>
                  <a:schemeClr val="tx1"/>
                </a:solidFill>
                <a:latin typeface="+mn-lt"/>
                <a:ea typeface="+mn-ea"/>
                <a:cs typeface="+mn-cs"/>
              </a:defRPr>
            </a:lvl5pPr>
            <a:lvl6pPr marL="2286000" algn="l" defTabSz="914400" rtl="0" eaLnBrk="1" latinLnBrk="0" hangingPunct="1">
              <a:defRPr lang="hu-HU" sz="1800" kern="1200">
                <a:solidFill>
                  <a:schemeClr val="tx1"/>
                </a:solidFill>
                <a:latin typeface="+mn-lt"/>
                <a:ea typeface="+mn-ea"/>
                <a:cs typeface="+mn-cs"/>
              </a:defRPr>
            </a:lvl6pPr>
            <a:lvl7pPr marL="2743200" algn="l" defTabSz="914400" rtl="0" eaLnBrk="1" latinLnBrk="0" hangingPunct="1">
              <a:defRPr lang="hu-HU" sz="1800" kern="1200">
                <a:solidFill>
                  <a:schemeClr val="tx1"/>
                </a:solidFill>
                <a:latin typeface="+mn-lt"/>
                <a:ea typeface="+mn-ea"/>
                <a:cs typeface="+mn-cs"/>
              </a:defRPr>
            </a:lvl7pPr>
            <a:lvl8pPr marL="3200400" algn="l" defTabSz="914400" rtl="0" eaLnBrk="1" latinLnBrk="0" hangingPunct="1">
              <a:defRPr lang="hu-HU" sz="1800" kern="1200">
                <a:solidFill>
                  <a:schemeClr val="tx1"/>
                </a:solidFill>
                <a:latin typeface="+mn-lt"/>
                <a:ea typeface="+mn-ea"/>
                <a:cs typeface="+mn-cs"/>
              </a:defRPr>
            </a:lvl8pPr>
            <a:lvl9pPr marL="3657600" algn="l" defTabSz="914400" rtl="0" eaLnBrk="1" latinLnBrk="0" hangingPunct="1">
              <a:defRPr lang="hu-HU" sz="1800" kern="1200">
                <a:solidFill>
                  <a:schemeClr val="tx1"/>
                </a:solidFill>
                <a:latin typeface="+mn-lt"/>
                <a:ea typeface="+mn-ea"/>
                <a:cs typeface="+mn-cs"/>
              </a:defRPr>
            </a:lvl9pPr>
          </a:lstStyle>
          <a:p>
            <a:pPr algn="ctr"/>
            <a:r>
              <a:rPr lang="en-US" sz="1200" dirty="0">
                <a:ea typeface="Times New Roman" panose="02020603050405020304" pitchFamily="18" charset="0"/>
              </a:rPr>
              <a:t>Go Green Against Climate Change - </a:t>
            </a:r>
            <a:r>
              <a:rPr lang="en-GB" sz="1200" dirty="0">
                <a:ea typeface="Times New Roman" panose="02020603050405020304" pitchFamily="18" charset="0"/>
              </a:rPr>
              <a:t>2023-1-RO01-KA220-SCH-000161283</a:t>
            </a:r>
            <a:r>
              <a:rPr lang="en-US" sz="1200" dirty="0">
                <a:ea typeface="Times New Roman" panose="02020603050405020304" pitchFamily="18" charset="0"/>
              </a:rPr>
              <a:t> </a:t>
            </a:r>
            <a:endParaRPr lang="en-US" sz="1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412552" y="388205"/>
            <a:ext cx="5223272" cy="590649"/>
          </a:xfrm>
          <a:prstGeom prst="rect">
            <a:avLst/>
          </a:prstGeom>
          <a:noFill/>
          <a:ln/>
        </p:spPr>
        <p:txBody>
          <a:bodyPr wrap="none" lIns="0" tIns="0" rIns="0" bIns="0" rtlCol="0" anchor="t"/>
          <a:lstStyle/>
          <a:p>
            <a:pPr>
              <a:lnSpc>
                <a:spcPts val="4625"/>
              </a:lnSpc>
            </a:pPr>
            <a:r>
              <a:rPr lang="en-US" sz="4200" b="1" dirty="0">
                <a:solidFill>
                  <a:srgbClr val="1B1B27"/>
                </a:solidFill>
                <a:latin typeface="Petrona Bold"/>
                <a:ea typeface="Raleway" pitchFamily="34" charset="-122"/>
                <a:cs typeface="Raleway" pitchFamily="34" charset="-120"/>
              </a:rPr>
              <a:t>Challenges in Recycling</a:t>
            </a:r>
            <a:endParaRPr lang="en-US" sz="4200" b="1" dirty="0">
              <a:latin typeface="Petrona Bold"/>
            </a:endParaRPr>
          </a:p>
        </p:txBody>
      </p:sp>
      <p:pic>
        <p:nvPicPr>
          <p:cNvPr id="4" name="Image 1" descr="preencoded.png"/>
          <p:cNvPicPr>
            <a:picLocks noChangeAspect="1"/>
          </p:cNvPicPr>
          <p:nvPr/>
        </p:nvPicPr>
        <p:blipFill>
          <a:blip r:embed="rId4"/>
          <a:stretch>
            <a:fillRect/>
          </a:stretch>
        </p:blipFill>
        <p:spPr>
          <a:xfrm>
            <a:off x="661492" y="1362730"/>
            <a:ext cx="472480" cy="472480"/>
          </a:xfrm>
          <a:prstGeom prst="rect">
            <a:avLst/>
          </a:prstGeom>
        </p:spPr>
      </p:pic>
      <p:sp>
        <p:nvSpPr>
          <p:cNvPr id="5" name="Text 1"/>
          <p:cNvSpPr/>
          <p:nvPr/>
        </p:nvSpPr>
        <p:spPr>
          <a:xfrm>
            <a:off x="661492" y="2024222"/>
            <a:ext cx="2362696" cy="295275"/>
          </a:xfrm>
          <a:prstGeom prst="rect">
            <a:avLst/>
          </a:prstGeom>
          <a:noFill/>
          <a:ln/>
        </p:spPr>
        <p:txBody>
          <a:bodyPr wrap="none" lIns="0" tIns="0" rIns="0" bIns="0" rtlCol="0" anchor="t"/>
          <a:lstStyle/>
          <a:p>
            <a:pPr>
              <a:lnSpc>
                <a:spcPts val="2292"/>
              </a:lnSpc>
            </a:pPr>
            <a:r>
              <a:rPr lang="en-US" sz="2200" b="1" dirty="0">
                <a:solidFill>
                  <a:srgbClr val="3C3939"/>
                </a:solidFill>
                <a:latin typeface="Inter"/>
                <a:ea typeface="Raleway" pitchFamily="34" charset="-122"/>
                <a:cs typeface="Raleway" pitchFamily="34" charset="-120"/>
              </a:rPr>
              <a:t>Contamination</a:t>
            </a:r>
            <a:endParaRPr lang="en-US" sz="2200" b="1" dirty="0">
              <a:latin typeface="Inter"/>
            </a:endParaRPr>
          </a:p>
        </p:txBody>
      </p:sp>
      <p:sp>
        <p:nvSpPr>
          <p:cNvPr id="6" name="Text 2"/>
          <p:cNvSpPr/>
          <p:nvPr/>
        </p:nvSpPr>
        <p:spPr>
          <a:xfrm>
            <a:off x="661492" y="2432903"/>
            <a:ext cx="3006725" cy="907257"/>
          </a:xfrm>
          <a:prstGeom prst="rect">
            <a:avLst/>
          </a:prstGeom>
          <a:noFill/>
          <a:ln/>
        </p:spPr>
        <p:txBody>
          <a:bodyPr wrap="square" lIns="0" tIns="0" rIns="0" bIns="0" rtlCol="0" anchor="t"/>
          <a:lstStyle/>
          <a:p>
            <a:pPr>
              <a:lnSpc>
                <a:spcPts val="2375"/>
              </a:lnSpc>
            </a:pPr>
            <a:r>
              <a:rPr lang="en-US" sz="1900" dirty="0">
                <a:solidFill>
                  <a:srgbClr val="3C3939"/>
                </a:solidFill>
                <a:latin typeface="Inter"/>
                <a:ea typeface="Roboto" pitchFamily="34" charset="-122"/>
                <a:cs typeface="Roboto" pitchFamily="34" charset="-120"/>
              </a:rPr>
              <a:t>Mixing recyclable materials with non-recyclable items hinders the process.</a:t>
            </a:r>
            <a:endParaRPr lang="en-US" sz="1900" dirty="0">
              <a:latin typeface="Inter"/>
            </a:endParaRPr>
          </a:p>
        </p:txBody>
      </p:sp>
      <p:pic>
        <p:nvPicPr>
          <p:cNvPr id="7" name="Image 2" descr="preencoded.png"/>
          <p:cNvPicPr>
            <a:picLocks noChangeAspect="1"/>
          </p:cNvPicPr>
          <p:nvPr/>
        </p:nvPicPr>
        <p:blipFill>
          <a:blip r:embed="rId5"/>
          <a:stretch>
            <a:fillRect/>
          </a:stretch>
        </p:blipFill>
        <p:spPr>
          <a:xfrm>
            <a:off x="3951684" y="1362730"/>
            <a:ext cx="472480" cy="472480"/>
          </a:xfrm>
          <a:prstGeom prst="rect">
            <a:avLst/>
          </a:prstGeom>
        </p:spPr>
      </p:pic>
      <p:sp>
        <p:nvSpPr>
          <p:cNvPr id="8" name="Text 3"/>
          <p:cNvSpPr/>
          <p:nvPr/>
        </p:nvSpPr>
        <p:spPr>
          <a:xfrm>
            <a:off x="3951685" y="2024222"/>
            <a:ext cx="2362696" cy="295275"/>
          </a:xfrm>
          <a:prstGeom prst="rect">
            <a:avLst/>
          </a:prstGeom>
          <a:noFill/>
          <a:ln/>
        </p:spPr>
        <p:txBody>
          <a:bodyPr wrap="none" lIns="0" tIns="0" rIns="0" bIns="0" rtlCol="0" anchor="t"/>
          <a:lstStyle/>
          <a:p>
            <a:pPr>
              <a:lnSpc>
                <a:spcPts val="2292"/>
              </a:lnSpc>
            </a:pPr>
            <a:r>
              <a:rPr lang="en-US" sz="2200" b="1" dirty="0">
                <a:solidFill>
                  <a:srgbClr val="3C3939"/>
                </a:solidFill>
                <a:latin typeface="Inter"/>
                <a:ea typeface="Raleway" pitchFamily="34" charset="-122"/>
                <a:cs typeface="Raleway" pitchFamily="34" charset="-120"/>
              </a:rPr>
              <a:t>Cost</a:t>
            </a:r>
            <a:endParaRPr lang="en-US" sz="2200" b="1" dirty="0">
              <a:latin typeface="Inter"/>
            </a:endParaRPr>
          </a:p>
        </p:txBody>
      </p:sp>
      <p:sp>
        <p:nvSpPr>
          <p:cNvPr id="9" name="Text 4"/>
          <p:cNvSpPr/>
          <p:nvPr/>
        </p:nvSpPr>
        <p:spPr>
          <a:xfrm>
            <a:off x="3951685" y="2432903"/>
            <a:ext cx="3006824" cy="604838"/>
          </a:xfrm>
          <a:prstGeom prst="rect">
            <a:avLst/>
          </a:prstGeom>
          <a:noFill/>
          <a:ln/>
        </p:spPr>
        <p:txBody>
          <a:bodyPr wrap="square" lIns="0" tIns="0" rIns="0" bIns="0" rtlCol="0" anchor="t"/>
          <a:lstStyle/>
          <a:p>
            <a:pPr>
              <a:lnSpc>
                <a:spcPts val="2375"/>
              </a:lnSpc>
            </a:pPr>
            <a:r>
              <a:rPr lang="en-US" sz="1900" dirty="0">
                <a:solidFill>
                  <a:srgbClr val="3C3939"/>
                </a:solidFill>
                <a:latin typeface="Inter"/>
                <a:ea typeface="Roboto" pitchFamily="34" charset="-122"/>
                <a:cs typeface="Roboto" pitchFamily="34" charset="-120"/>
              </a:rPr>
              <a:t>Recycling can be expensive, and funding can be limited.</a:t>
            </a:r>
            <a:endParaRPr lang="en-US" sz="1900" dirty="0">
              <a:latin typeface="Inter"/>
            </a:endParaRPr>
          </a:p>
        </p:txBody>
      </p:sp>
      <p:pic>
        <p:nvPicPr>
          <p:cNvPr id="10" name="Image 3" descr="preencoded.png"/>
          <p:cNvPicPr>
            <a:picLocks noChangeAspect="1"/>
          </p:cNvPicPr>
          <p:nvPr/>
        </p:nvPicPr>
        <p:blipFill>
          <a:blip r:embed="rId6"/>
          <a:stretch>
            <a:fillRect/>
          </a:stretch>
        </p:blipFill>
        <p:spPr>
          <a:xfrm>
            <a:off x="661492" y="3907195"/>
            <a:ext cx="472480" cy="472480"/>
          </a:xfrm>
          <a:prstGeom prst="rect">
            <a:avLst/>
          </a:prstGeom>
        </p:spPr>
      </p:pic>
      <p:sp>
        <p:nvSpPr>
          <p:cNvPr id="11" name="Text 5"/>
          <p:cNvSpPr/>
          <p:nvPr/>
        </p:nvSpPr>
        <p:spPr>
          <a:xfrm>
            <a:off x="661492" y="4568687"/>
            <a:ext cx="2362696" cy="295275"/>
          </a:xfrm>
          <a:prstGeom prst="rect">
            <a:avLst/>
          </a:prstGeom>
          <a:noFill/>
          <a:ln/>
        </p:spPr>
        <p:txBody>
          <a:bodyPr wrap="none" lIns="0" tIns="0" rIns="0" bIns="0" rtlCol="0" anchor="t"/>
          <a:lstStyle/>
          <a:p>
            <a:pPr>
              <a:lnSpc>
                <a:spcPts val="2292"/>
              </a:lnSpc>
            </a:pPr>
            <a:r>
              <a:rPr lang="en-US" sz="2200" b="1" dirty="0">
                <a:solidFill>
                  <a:srgbClr val="3C3939"/>
                </a:solidFill>
                <a:latin typeface="Inter"/>
                <a:ea typeface="Raleway" pitchFamily="34" charset="-122"/>
                <a:cs typeface="Raleway" pitchFamily="34" charset="-120"/>
              </a:rPr>
              <a:t>Demand</a:t>
            </a:r>
            <a:endParaRPr lang="en-US" sz="2200" b="1" dirty="0">
              <a:latin typeface="Inter"/>
            </a:endParaRPr>
          </a:p>
        </p:txBody>
      </p:sp>
      <p:sp>
        <p:nvSpPr>
          <p:cNvPr id="12" name="Text 6"/>
          <p:cNvSpPr/>
          <p:nvPr/>
        </p:nvSpPr>
        <p:spPr>
          <a:xfrm>
            <a:off x="661492" y="4977368"/>
            <a:ext cx="3006725" cy="604838"/>
          </a:xfrm>
          <a:prstGeom prst="rect">
            <a:avLst/>
          </a:prstGeom>
          <a:noFill/>
          <a:ln/>
        </p:spPr>
        <p:txBody>
          <a:bodyPr wrap="square" lIns="0" tIns="0" rIns="0" bIns="0" rtlCol="0" anchor="t"/>
          <a:lstStyle/>
          <a:p>
            <a:pPr>
              <a:lnSpc>
                <a:spcPts val="2375"/>
              </a:lnSpc>
            </a:pPr>
            <a:r>
              <a:rPr lang="en-US" sz="1900" dirty="0">
                <a:solidFill>
                  <a:srgbClr val="3C3939"/>
                </a:solidFill>
                <a:latin typeface="Inter"/>
                <a:ea typeface="Roboto" pitchFamily="34" charset="-122"/>
                <a:cs typeface="Roboto" pitchFamily="34" charset="-120"/>
              </a:rPr>
              <a:t>Not all recycled materials have a high demand, leading to stockpiles.</a:t>
            </a:r>
            <a:endParaRPr lang="en-US" sz="1900" dirty="0">
              <a:latin typeface="Inter"/>
            </a:endParaRPr>
          </a:p>
        </p:txBody>
      </p:sp>
      <p:sp>
        <p:nvSpPr>
          <p:cNvPr id="14" name="Marcador de Posição do Rodapé 4">
            <a:extLst>
              <a:ext uri="{FF2B5EF4-FFF2-40B4-BE49-F238E27FC236}">
                <a16:creationId xmlns:a16="http://schemas.microsoft.com/office/drawing/2014/main" id="{48868500-D5F9-8683-3646-E6BD3FBAF1D3}"/>
              </a:ext>
            </a:extLst>
          </p:cNvPr>
          <p:cNvSpPr txBox="1">
            <a:spLocks/>
          </p:cNvSpPr>
          <p:nvPr/>
        </p:nvSpPr>
        <p:spPr>
          <a:xfrm>
            <a:off x="5284454" y="6309100"/>
            <a:ext cx="2770595" cy="548900"/>
          </a:xfrm>
          <a:prstGeom prst="rect">
            <a:avLst/>
          </a:prstGeom>
        </p:spPr>
        <p:txBody>
          <a:bodyPr/>
          <a:lstStyle>
            <a:defPPr rtl="0">
              <a:defRPr lang="hu-HU"/>
            </a:defPPr>
            <a:lvl1pPr marL="0" algn="l" defTabSz="914400" rtl="0" eaLnBrk="1" latinLnBrk="0" hangingPunct="1">
              <a:defRPr lang="hu-HU" sz="1800" kern="1200">
                <a:solidFill>
                  <a:schemeClr val="tx1"/>
                </a:solidFill>
                <a:latin typeface="+mn-lt"/>
                <a:ea typeface="+mn-ea"/>
                <a:cs typeface="+mn-cs"/>
              </a:defRPr>
            </a:lvl1pPr>
            <a:lvl2pPr marL="457200" algn="l" defTabSz="914400" rtl="0" eaLnBrk="1" latinLnBrk="0" hangingPunct="1">
              <a:defRPr lang="hu-HU" sz="1800" kern="1200">
                <a:solidFill>
                  <a:schemeClr val="tx1"/>
                </a:solidFill>
                <a:latin typeface="+mn-lt"/>
                <a:ea typeface="+mn-ea"/>
                <a:cs typeface="+mn-cs"/>
              </a:defRPr>
            </a:lvl2pPr>
            <a:lvl3pPr marL="914400" algn="l" defTabSz="914400" rtl="0" eaLnBrk="1" latinLnBrk="0" hangingPunct="1">
              <a:defRPr lang="hu-HU" sz="1800" kern="1200">
                <a:solidFill>
                  <a:schemeClr val="tx1"/>
                </a:solidFill>
                <a:latin typeface="+mn-lt"/>
                <a:ea typeface="+mn-ea"/>
                <a:cs typeface="+mn-cs"/>
              </a:defRPr>
            </a:lvl3pPr>
            <a:lvl4pPr marL="1371600" algn="l" defTabSz="914400" rtl="0" eaLnBrk="1" latinLnBrk="0" hangingPunct="1">
              <a:defRPr lang="hu-HU" sz="1800" kern="1200">
                <a:solidFill>
                  <a:schemeClr val="tx1"/>
                </a:solidFill>
                <a:latin typeface="+mn-lt"/>
                <a:ea typeface="+mn-ea"/>
                <a:cs typeface="+mn-cs"/>
              </a:defRPr>
            </a:lvl4pPr>
            <a:lvl5pPr marL="1828800" algn="l" defTabSz="914400" rtl="0" eaLnBrk="1" latinLnBrk="0" hangingPunct="1">
              <a:defRPr lang="hu-HU" sz="1800" kern="1200">
                <a:solidFill>
                  <a:schemeClr val="tx1"/>
                </a:solidFill>
                <a:latin typeface="+mn-lt"/>
                <a:ea typeface="+mn-ea"/>
                <a:cs typeface="+mn-cs"/>
              </a:defRPr>
            </a:lvl5pPr>
            <a:lvl6pPr marL="2286000" algn="l" defTabSz="914400" rtl="0" eaLnBrk="1" latinLnBrk="0" hangingPunct="1">
              <a:defRPr lang="hu-HU" sz="1800" kern="1200">
                <a:solidFill>
                  <a:schemeClr val="tx1"/>
                </a:solidFill>
                <a:latin typeface="+mn-lt"/>
                <a:ea typeface="+mn-ea"/>
                <a:cs typeface="+mn-cs"/>
              </a:defRPr>
            </a:lvl6pPr>
            <a:lvl7pPr marL="2743200" algn="l" defTabSz="914400" rtl="0" eaLnBrk="1" latinLnBrk="0" hangingPunct="1">
              <a:defRPr lang="hu-HU" sz="1800" kern="1200">
                <a:solidFill>
                  <a:schemeClr val="tx1"/>
                </a:solidFill>
                <a:latin typeface="+mn-lt"/>
                <a:ea typeface="+mn-ea"/>
                <a:cs typeface="+mn-cs"/>
              </a:defRPr>
            </a:lvl7pPr>
            <a:lvl8pPr marL="3200400" algn="l" defTabSz="914400" rtl="0" eaLnBrk="1" latinLnBrk="0" hangingPunct="1">
              <a:defRPr lang="hu-HU" sz="1800" kern="1200">
                <a:solidFill>
                  <a:schemeClr val="tx1"/>
                </a:solidFill>
                <a:latin typeface="+mn-lt"/>
                <a:ea typeface="+mn-ea"/>
                <a:cs typeface="+mn-cs"/>
              </a:defRPr>
            </a:lvl8pPr>
            <a:lvl9pPr marL="3657600" algn="l" defTabSz="914400" rtl="0" eaLnBrk="1" latinLnBrk="0" hangingPunct="1">
              <a:defRPr lang="hu-HU" sz="1800" kern="1200">
                <a:solidFill>
                  <a:schemeClr val="tx1"/>
                </a:solidFill>
                <a:latin typeface="+mn-lt"/>
                <a:ea typeface="+mn-ea"/>
                <a:cs typeface="+mn-cs"/>
              </a:defRPr>
            </a:lvl9pPr>
          </a:lstStyle>
          <a:p>
            <a:pPr algn="ctr"/>
            <a:r>
              <a:rPr lang="en-US" sz="1200" dirty="0">
                <a:ea typeface="Times New Roman" panose="02020603050405020304" pitchFamily="18" charset="0"/>
              </a:rPr>
              <a:t>Go Green Against Climate Change - </a:t>
            </a:r>
            <a:r>
              <a:rPr lang="en-GB" sz="1200" dirty="0">
                <a:ea typeface="Times New Roman" panose="02020603050405020304" pitchFamily="18" charset="0"/>
              </a:rPr>
              <a:t>2023-1-RO01-KA220-SCH-000161283</a:t>
            </a:r>
            <a:r>
              <a:rPr lang="en-US" sz="1200" dirty="0">
                <a:ea typeface="Times New Roman" panose="02020603050405020304" pitchFamily="18" charset="0"/>
              </a:rPr>
              <a:t> </a:t>
            </a:r>
            <a:endParaRPr lang="en-US" sz="1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2024162"/>
          </a:xfrm>
          <a:prstGeom prst="rect">
            <a:avLst/>
          </a:prstGeom>
        </p:spPr>
      </p:pic>
      <p:sp>
        <p:nvSpPr>
          <p:cNvPr id="3" name="Text 0"/>
          <p:cNvSpPr/>
          <p:nvPr/>
        </p:nvSpPr>
        <p:spPr>
          <a:xfrm>
            <a:off x="312094" y="2136931"/>
            <a:ext cx="5983585" cy="506016"/>
          </a:xfrm>
          <a:prstGeom prst="rect">
            <a:avLst/>
          </a:prstGeom>
          <a:noFill/>
          <a:ln/>
        </p:spPr>
        <p:txBody>
          <a:bodyPr wrap="none" lIns="0" tIns="0" rIns="0" bIns="0" rtlCol="0" anchor="t"/>
          <a:lstStyle/>
          <a:p>
            <a:pPr>
              <a:lnSpc>
                <a:spcPts val="3958"/>
              </a:lnSpc>
            </a:pPr>
            <a:r>
              <a:rPr lang="en-US" sz="4200" b="1" dirty="0">
                <a:solidFill>
                  <a:srgbClr val="1B1B27"/>
                </a:solidFill>
                <a:latin typeface="Petrona Bold"/>
                <a:ea typeface="Raleway" pitchFamily="34" charset="-122"/>
                <a:cs typeface="Raleway" pitchFamily="34" charset="-120"/>
              </a:rPr>
              <a:t>Innovations and Success Stories</a:t>
            </a:r>
            <a:endParaRPr lang="en-US" sz="4200" b="1" dirty="0">
              <a:latin typeface="Petrona Bold"/>
            </a:endParaRPr>
          </a:p>
        </p:txBody>
      </p:sp>
      <p:sp>
        <p:nvSpPr>
          <p:cNvPr id="4" name="Shape 1"/>
          <p:cNvSpPr/>
          <p:nvPr/>
        </p:nvSpPr>
        <p:spPr>
          <a:xfrm>
            <a:off x="555164" y="4586932"/>
            <a:ext cx="11058525" cy="19050"/>
          </a:xfrm>
          <a:prstGeom prst="roundRect">
            <a:avLst>
              <a:gd name="adj" fmla="val 357030"/>
            </a:avLst>
          </a:prstGeom>
          <a:solidFill>
            <a:srgbClr val="C7C7D0"/>
          </a:solidFill>
          <a:ln/>
        </p:spPr>
        <p:txBody>
          <a:bodyPr/>
          <a:lstStyle/>
          <a:p>
            <a:endParaRPr lang="it-IT" sz="1500"/>
          </a:p>
        </p:txBody>
      </p:sp>
      <p:sp>
        <p:nvSpPr>
          <p:cNvPr id="5" name="Shape 2"/>
          <p:cNvSpPr/>
          <p:nvPr/>
        </p:nvSpPr>
        <p:spPr>
          <a:xfrm>
            <a:off x="3269789" y="4020194"/>
            <a:ext cx="19050" cy="566738"/>
          </a:xfrm>
          <a:prstGeom prst="roundRect">
            <a:avLst>
              <a:gd name="adj" fmla="val 357030"/>
            </a:avLst>
          </a:prstGeom>
          <a:solidFill>
            <a:srgbClr val="C7C7D0"/>
          </a:solidFill>
          <a:ln/>
        </p:spPr>
        <p:txBody>
          <a:bodyPr/>
          <a:lstStyle/>
          <a:p>
            <a:endParaRPr lang="it-IT" sz="1500"/>
          </a:p>
        </p:txBody>
      </p:sp>
      <p:sp>
        <p:nvSpPr>
          <p:cNvPr id="6" name="Shape 3"/>
          <p:cNvSpPr/>
          <p:nvPr/>
        </p:nvSpPr>
        <p:spPr>
          <a:xfrm>
            <a:off x="3097148" y="4404766"/>
            <a:ext cx="364332" cy="364332"/>
          </a:xfrm>
          <a:prstGeom prst="roundRect">
            <a:avLst>
              <a:gd name="adj" fmla="val 18668"/>
            </a:avLst>
          </a:prstGeom>
          <a:solidFill>
            <a:srgbClr val="E1E1EA"/>
          </a:solidFill>
          <a:ln w="7620">
            <a:solidFill>
              <a:srgbClr val="C7C7D0"/>
            </a:solidFill>
            <a:prstDash val="solid"/>
          </a:ln>
        </p:spPr>
        <p:txBody>
          <a:bodyPr/>
          <a:lstStyle/>
          <a:p>
            <a:endParaRPr lang="it-IT" sz="1500"/>
          </a:p>
        </p:txBody>
      </p:sp>
      <p:sp>
        <p:nvSpPr>
          <p:cNvPr id="7" name="Text 4"/>
          <p:cNvSpPr/>
          <p:nvPr/>
        </p:nvSpPr>
        <p:spPr>
          <a:xfrm>
            <a:off x="3227323" y="4465488"/>
            <a:ext cx="103982" cy="242888"/>
          </a:xfrm>
          <a:prstGeom prst="rect">
            <a:avLst/>
          </a:prstGeom>
          <a:noFill/>
          <a:ln/>
        </p:spPr>
        <p:txBody>
          <a:bodyPr wrap="none" lIns="0" tIns="0" rIns="0" bIns="0" rtlCol="0" anchor="t"/>
          <a:lstStyle/>
          <a:p>
            <a:pPr algn="ctr">
              <a:lnSpc>
                <a:spcPts val="1875"/>
              </a:lnSpc>
            </a:pPr>
            <a:r>
              <a:rPr lang="en-US" sz="1875" dirty="0">
                <a:solidFill>
                  <a:srgbClr val="3C3939"/>
                </a:solidFill>
                <a:latin typeface="Raleway" pitchFamily="34" charset="0"/>
                <a:ea typeface="Raleway" pitchFamily="34" charset="-122"/>
                <a:cs typeface="Raleway" pitchFamily="34" charset="-120"/>
              </a:rPr>
              <a:t>1</a:t>
            </a:r>
            <a:endParaRPr lang="en-US" sz="1875" dirty="0"/>
          </a:p>
        </p:txBody>
      </p:sp>
      <p:sp>
        <p:nvSpPr>
          <p:cNvPr id="8" name="Text 5"/>
          <p:cNvSpPr/>
          <p:nvPr/>
        </p:nvSpPr>
        <p:spPr>
          <a:xfrm>
            <a:off x="1798375" y="2990006"/>
            <a:ext cx="2961779" cy="253008"/>
          </a:xfrm>
          <a:prstGeom prst="rect">
            <a:avLst/>
          </a:prstGeom>
          <a:noFill/>
          <a:ln/>
        </p:spPr>
        <p:txBody>
          <a:bodyPr wrap="none" lIns="0" tIns="0" rIns="0" bIns="0" rtlCol="0" anchor="t"/>
          <a:lstStyle/>
          <a:p>
            <a:pPr algn="ctr">
              <a:lnSpc>
                <a:spcPts val="1958"/>
              </a:lnSpc>
            </a:pPr>
            <a:r>
              <a:rPr lang="en-US" sz="2200" b="1" dirty="0">
                <a:solidFill>
                  <a:srgbClr val="3C3939"/>
                </a:solidFill>
                <a:latin typeface="Inter"/>
                <a:ea typeface="Raleway" pitchFamily="34" charset="-122"/>
                <a:cs typeface="Raleway" pitchFamily="34" charset="-120"/>
              </a:rPr>
              <a:t>Advanced Sorting Technologies</a:t>
            </a:r>
            <a:endParaRPr lang="en-US" sz="2200" b="1" dirty="0">
              <a:latin typeface="Inter"/>
            </a:endParaRPr>
          </a:p>
        </p:txBody>
      </p:sp>
      <p:sp>
        <p:nvSpPr>
          <p:cNvPr id="9" name="Text 6"/>
          <p:cNvSpPr/>
          <p:nvPr/>
        </p:nvSpPr>
        <p:spPr>
          <a:xfrm>
            <a:off x="717089" y="3340149"/>
            <a:ext cx="5124450" cy="518120"/>
          </a:xfrm>
          <a:prstGeom prst="rect">
            <a:avLst/>
          </a:prstGeom>
          <a:noFill/>
          <a:ln/>
        </p:spPr>
        <p:txBody>
          <a:bodyPr wrap="square" lIns="0" tIns="0" rIns="0" bIns="0" rtlCol="0" anchor="t"/>
          <a:lstStyle/>
          <a:p>
            <a:pPr algn="ctr">
              <a:lnSpc>
                <a:spcPts val="2000"/>
              </a:lnSpc>
            </a:pPr>
            <a:r>
              <a:rPr lang="en-US" sz="1700" dirty="0">
                <a:solidFill>
                  <a:srgbClr val="3C3939"/>
                </a:solidFill>
                <a:latin typeface="Roboto" pitchFamily="34" charset="0"/>
                <a:ea typeface="Roboto" pitchFamily="34" charset="-122"/>
                <a:cs typeface="Roboto" pitchFamily="34" charset="-120"/>
              </a:rPr>
              <a:t>AI-powered sorting systems can identify and separate materials with high accuracy.</a:t>
            </a:r>
            <a:endParaRPr lang="en-US" sz="1700" dirty="0"/>
          </a:p>
        </p:txBody>
      </p:sp>
      <p:sp>
        <p:nvSpPr>
          <p:cNvPr id="10" name="Shape 7"/>
          <p:cNvSpPr/>
          <p:nvPr/>
        </p:nvSpPr>
        <p:spPr>
          <a:xfrm>
            <a:off x="6074901" y="4586932"/>
            <a:ext cx="19050" cy="566738"/>
          </a:xfrm>
          <a:prstGeom prst="roundRect">
            <a:avLst>
              <a:gd name="adj" fmla="val 357030"/>
            </a:avLst>
          </a:prstGeom>
          <a:solidFill>
            <a:srgbClr val="C7C7D0"/>
          </a:solidFill>
          <a:ln/>
        </p:spPr>
        <p:txBody>
          <a:bodyPr/>
          <a:lstStyle/>
          <a:p>
            <a:endParaRPr lang="it-IT" sz="1500"/>
          </a:p>
        </p:txBody>
      </p:sp>
      <p:sp>
        <p:nvSpPr>
          <p:cNvPr id="11" name="Shape 8"/>
          <p:cNvSpPr/>
          <p:nvPr/>
        </p:nvSpPr>
        <p:spPr>
          <a:xfrm>
            <a:off x="5902260" y="4404766"/>
            <a:ext cx="364332" cy="364332"/>
          </a:xfrm>
          <a:prstGeom prst="roundRect">
            <a:avLst>
              <a:gd name="adj" fmla="val 18668"/>
            </a:avLst>
          </a:prstGeom>
          <a:solidFill>
            <a:srgbClr val="E1E1EA"/>
          </a:solidFill>
          <a:ln w="7620">
            <a:solidFill>
              <a:srgbClr val="C7C7D0"/>
            </a:solidFill>
            <a:prstDash val="solid"/>
          </a:ln>
        </p:spPr>
        <p:txBody>
          <a:bodyPr/>
          <a:lstStyle/>
          <a:p>
            <a:endParaRPr lang="it-IT" sz="1500"/>
          </a:p>
        </p:txBody>
      </p:sp>
      <p:sp>
        <p:nvSpPr>
          <p:cNvPr id="12" name="Text 9"/>
          <p:cNvSpPr/>
          <p:nvPr/>
        </p:nvSpPr>
        <p:spPr>
          <a:xfrm>
            <a:off x="6021125" y="4465488"/>
            <a:ext cx="126603" cy="242888"/>
          </a:xfrm>
          <a:prstGeom prst="rect">
            <a:avLst/>
          </a:prstGeom>
          <a:noFill/>
          <a:ln/>
        </p:spPr>
        <p:txBody>
          <a:bodyPr wrap="none" lIns="0" tIns="0" rIns="0" bIns="0" rtlCol="0" anchor="t"/>
          <a:lstStyle/>
          <a:p>
            <a:pPr algn="ctr">
              <a:lnSpc>
                <a:spcPts val="1875"/>
              </a:lnSpc>
            </a:pPr>
            <a:r>
              <a:rPr lang="en-US" sz="1875" dirty="0">
                <a:solidFill>
                  <a:srgbClr val="3C3939"/>
                </a:solidFill>
                <a:latin typeface="Raleway" pitchFamily="34" charset="0"/>
                <a:ea typeface="Raleway" pitchFamily="34" charset="-122"/>
                <a:cs typeface="Raleway" pitchFamily="34" charset="-120"/>
              </a:rPr>
              <a:t>2</a:t>
            </a:r>
            <a:endParaRPr lang="en-US" sz="1875" dirty="0"/>
          </a:p>
        </p:txBody>
      </p:sp>
      <p:sp>
        <p:nvSpPr>
          <p:cNvPr id="13" name="Text 10"/>
          <p:cNvSpPr/>
          <p:nvPr/>
        </p:nvSpPr>
        <p:spPr>
          <a:xfrm>
            <a:off x="4988952" y="5315594"/>
            <a:ext cx="2190849" cy="253008"/>
          </a:xfrm>
          <a:prstGeom prst="rect">
            <a:avLst/>
          </a:prstGeom>
          <a:noFill/>
          <a:ln/>
        </p:spPr>
        <p:txBody>
          <a:bodyPr wrap="none" lIns="0" tIns="0" rIns="0" bIns="0" rtlCol="0" anchor="t"/>
          <a:lstStyle/>
          <a:p>
            <a:pPr algn="ctr">
              <a:lnSpc>
                <a:spcPts val="1958"/>
              </a:lnSpc>
            </a:pPr>
            <a:r>
              <a:rPr lang="en-US" sz="2200" b="1" dirty="0">
                <a:solidFill>
                  <a:srgbClr val="3C3939"/>
                </a:solidFill>
                <a:latin typeface="Inter"/>
                <a:ea typeface="Raleway" pitchFamily="34" charset="-122"/>
                <a:cs typeface="Raleway" pitchFamily="34" charset="-120"/>
              </a:rPr>
              <a:t>Closed-Loop Recycling</a:t>
            </a:r>
            <a:endParaRPr lang="en-US" sz="2200" b="1" dirty="0">
              <a:latin typeface="Inter"/>
            </a:endParaRPr>
          </a:p>
        </p:txBody>
      </p:sp>
      <p:sp>
        <p:nvSpPr>
          <p:cNvPr id="14" name="Text 11"/>
          <p:cNvSpPr/>
          <p:nvPr/>
        </p:nvSpPr>
        <p:spPr>
          <a:xfrm>
            <a:off x="3522201" y="5665737"/>
            <a:ext cx="5124450" cy="518120"/>
          </a:xfrm>
          <a:prstGeom prst="rect">
            <a:avLst/>
          </a:prstGeom>
          <a:noFill/>
          <a:ln/>
        </p:spPr>
        <p:txBody>
          <a:bodyPr wrap="square" lIns="0" tIns="0" rIns="0" bIns="0" rtlCol="0" anchor="t"/>
          <a:lstStyle/>
          <a:p>
            <a:pPr algn="ctr">
              <a:lnSpc>
                <a:spcPts val="2000"/>
              </a:lnSpc>
            </a:pPr>
            <a:r>
              <a:rPr lang="en-US" sz="1900" dirty="0">
                <a:solidFill>
                  <a:srgbClr val="3C3939"/>
                </a:solidFill>
                <a:latin typeface="Inter"/>
                <a:ea typeface="Roboto" pitchFamily="34" charset="-122"/>
                <a:cs typeface="Roboto" pitchFamily="34" charset="-120"/>
              </a:rPr>
              <a:t>Recycling processes that utilize recycled materials to produce new products.</a:t>
            </a:r>
            <a:endParaRPr lang="en-US" sz="1900" dirty="0">
              <a:latin typeface="Inter"/>
            </a:endParaRPr>
          </a:p>
        </p:txBody>
      </p:sp>
      <p:sp>
        <p:nvSpPr>
          <p:cNvPr id="15" name="Shape 12"/>
          <p:cNvSpPr/>
          <p:nvPr/>
        </p:nvSpPr>
        <p:spPr>
          <a:xfrm>
            <a:off x="8880014" y="4020194"/>
            <a:ext cx="19050" cy="566738"/>
          </a:xfrm>
          <a:prstGeom prst="roundRect">
            <a:avLst>
              <a:gd name="adj" fmla="val 357030"/>
            </a:avLst>
          </a:prstGeom>
          <a:solidFill>
            <a:srgbClr val="C7C7D0"/>
          </a:solidFill>
          <a:ln/>
        </p:spPr>
        <p:txBody>
          <a:bodyPr/>
          <a:lstStyle/>
          <a:p>
            <a:endParaRPr lang="it-IT" sz="1500"/>
          </a:p>
        </p:txBody>
      </p:sp>
      <p:sp>
        <p:nvSpPr>
          <p:cNvPr id="16" name="Shape 13"/>
          <p:cNvSpPr/>
          <p:nvPr/>
        </p:nvSpPr>
        <p:spPr>
          <a:xfrm>
            <a:off x="8707373" y="4404766"/>
            <a:ext cx="364332" cy="364332"/>
          </a:xfrm>
          <a:prstGeom prst="roundRect">
            <a:avLst>
              <a:gd name="adj" fmla="val 18668"/>
            </a:avLst>
          </a:prstGeom>
          <a:solidFill>
            <a:srgbClr val="E1E1EA"/>
          </a:solidFill>
          <a:ln w="7620">
            <a:solidFill>
              <a:srgbClr val="C7C7D0"/>
            </a:solidFill>
            <a:prstDash val="solid"/>
          </a:ln>
        </p:spPr>
        <p:txBody>
          <a:bodyPr/>
          <a:lstStyle/>
          <a:p>
            <a:endParaRPr lang="it-IT" sz="1500"/>
          </a:p>
        </p:txBody>
      </p:sp>
      <p:sp>
        <p:nvSpPr>
          <p:cNvPr id="17" name="Text 14"/>
          <p:cNvSpPr/>
          <p:nvPr/>
        </p:nvSpPr>
        <p:spPr>
          <a:xfrm>
            <a:off x="8824650" y="4465488"/>
            <a:ext cx="129778" cy="242888"/>
          </a:xfrm>
          <a:prstGeom prst="rect">
            <a:avLst/>
          </a:prstGeom>
          <a:noFill/>
          <a:ln/>
        </p:spPr>
        <p:txBody>
          <a:bodyPr wrap="none" lIns="0" tIns="0" rIns="0" bIns="0" rtlCol="0" anchor="t"/>
          <a:lstStyle/>
          <a:p>
            <a:pPr algn="ctr">
              <a:lnSpc>
                <a:spcPts val="1875"/>
              </a:lnSpc>
            </a:pPr>
            <a:r>
              <a:rPr lang="en-US" sz="1875" dirty="0">
                <a:solidFill>
                  <a:srgbClr val="3C3939"/>
                </a:solidFill>
                <a:latin typeface="Raleway" pitchFamily="34" charset="0"/>
                <a:ea typeface="Raleway" pitchFamily="34" charset="-122"/>
                <a:cs typeface="Raleway" pitchFamily="34" charset="-120"/>
              </a:rPr>
              <a:t>3</a:t>
            </a:r>
            <a:endParaRPr lang="en-US" sz="1875" dirty="0"/>
          </a:p>
        </p:txBody>
      </p:sp>
      <p:sp>
        <p:nvSpPr>
          <p:cNvPr id="18" name="Text 15"/>
          <p:cNvSpPr/>
          <p:nvPr/>
        </p:nvSpPr>
        <p:spPr>
          <a:xfrm>
            <a:off x="7746043" y="2990006"/>
            <a:ext cx="2286893" cy="253008"/>
          </a:xfrm>
          <a:prstGeom prst="rect">
            <a:avLst/>
          </a:prstGeom>
          <a:noFill/>
          <a:ln/>
        </p:spPr>
        <p:txBody>
          <a:bodyPr wrap="none" lIns="0" tIns="0" rIns="0" bIns="0" rtlCol="0" anchor="t"/>
          <a:lstStyle/>
          <a:p>
            <a:pPr algn="ctr">
              <a:lnSpc>
                <a:spcPts val="1958"/>
              </a:lnSpc>
            </a:pPr>
            <a:r>
              <a:rPr lang="en-US" sz="2200" b="1" dirty="0">
                <a:solidFill>
                  <a:srgbClr val="3C3939"/>
                </a:solidFill>
                <a:latin typeface="Inter"/>
                <a:ea typeface="Raleway" pitchFamily="34" charset="-122"/>
                <a:cs typeface="Raleway" pitchFamily="34" charset="-120"/>
              </a:rPr>
              <a:t>Green Building Materials</a:t>
            </a:r>
            <a:endParaRPr lang="en-US" sz="2200" b="1" dirty="0">
              <a:latin typeface="Inter"/>
            </a:endParaRPr>
          </a:p>
        </p:txBody>
      </p:sp>
      <p:sp>
        <p:nvSpPr>
          <p:cNvPr id="19" name="Text 16"/>
          <p:cNvSpPr/>
          <p:nvPr/>
        </p:nvSpPr>
        <p:spPr>
          <a:xfrm>
            <a:off x="6327314" y="3340149"/>
            <a:ext cx="5124450" cy="518120"/>
          </a:xfrm>
          <a:prstGeom prst="rect">
            <a:avLst/>
          </a:prstGeom>
          <a:noFill/>
          <a:ln/>
        </p:spPr>
        <p:txBody>
          <a:bodyPr wrap="square" lIns="0" tIns="0" rIns="0" bIns="0" rtlCol="0" anchor="t"/>
          <a:lstStyle/>
          <a:p>
            <a:pPr algn="ctr">
              <a:lnSpc>
                <a:spcPts val="2000"/>
              </a:lnSpc>
            </a:pPr>
            <a:r>
              <a:rPr lang="en-US" sz="1700" dirty="0">
                <a:solidFill>
                  <a:srgbClr val="3C3939"/>
                </a:solidFill>
                <a:latin typeface="Roboto" pitchFamily="34" charset="0"/>
                <a:ea typeface="Roboto" pitchFamily="34" charset="-122"/>
                <a:cs typeface="Roboto" pitchFamily="34" charset="-120"/>
              </a:rPr>
              <a:t>Sustainable building materials made from recycled materials, reducing reliance on virgin materials.</a:t>
            </a:r>
            <a:endParaRPr lang="en-US" sz="1700" dirty="0"/>
          </a:p>
        </p:txBody>
      </p:sp>
      <p:sp>
        <p:nvSpPr>
          <p:cNvPr id="20" name="Rettangolo 19">
            <a:extLst>
              <a:ext uri="{FF2B5EF4-FFF2-40B4-BE49-F238E27FC236}">
                <a16:creationId xmlns:a16="http://schemas.microsoft.com/office/drawing/2014/main" id="{DE4A403F-6BA6-DB39-75DB-436A54009F0E}"/>
              </a:ext>
            </a:extLst>
          </p:cNvPr>
          <p:cNvSpPr/>
          <p:nvPr/>
        </p:nvSpPr>
        <p:spPr>
          <a:xfrm>
            <a:off x="10625559" y="6400800"/>
            <a:ext cx="1552525" cy="427701"/>
          </a:xfrm>
          <a:prstGeom prst="rect">
            <a:avLst/>
          </a:prstGeom>
          <a:solidFill>
            <a:srgbClr val="FEFEFE"/>
          </a:solidFill>
          <a:ln>
            <a:solidFill>
              <a:srgbClr val="FEFE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Marcador de Posição do Rodapé 4">
            <a:extLst>
              <a:ext uri="{FF2B5EF4-FFF2-40B4-BE49-F238E27FC236}">
                <a16:creationId xmlns:a16="http://schemas.microsoft.com/office/drawing/2014/main" id="{C214EA13-C0EE-CF87-6D0C-FE66BBB800BC}"/>
              </a:ext>
            </a:extLst>
          </p:cNvPr>
          <p:cNvSpPr txBox="1">
            <a:spLocks/>
          </p:cNvSpPr>
          <p:nvPr/>
        </p:nvSpPr>
        <p:spPr>
          <a:xfrm>
            <a:off x="5153451" y="6347662"/>
            <a:ext cx="2770595" cy="548900"/>
          </a:xfrm>
          <a:prstGeom prst="rect">
            <a:avLst/>
          </a:prstGeom>
        </p:spPr>
        <p:txBody>
          <a:bodyPr/>
          <a:lstStyle>
            <a:defPPr rtl="0">
              <a:defRPr lang="hu-HU"/>
            </a:defPPr>
            <a:lvl1pPr marL="0" algn="l" defTabSz="914400" rtl="0" eaLnBrk="1" latinLnBrk="0" hangingPunct="1">
              <a:defRPr lang="hu-HU" sz="1800" kern="1200">
                <a:solidFill>
                  <a:schemeClr val="tx1"/>
                </a:solidFill>
                <a:latin typeface="+mn-lt"/>
                <a:ea typeface="+mn-ea"/>
                <a:cs typeface="+mn-cs"/>
              </a:defRPr>
            </a:lvl1pPr>
            <a:lvl2pPr marL="457200" algn="l" defTabSz="914400" rtl="0" eaLnBrk="1" latinLnBrk="0" hangingPunct="1">
              <a:defRPr lang="hu-HU" sz="1800" kern="1200">
                <a:solidFill>
                  <a:schemeClr val="tx1"/>
                </a:solidFill>
                <a:latin typeface="+mn-lt"/>
                <a:ea typeface="+mn-ea"/>
                <a:cs typeface="+mn-cs"/>
              </a:defRPr>
            </a:lvl2pPr>
            <a:lvl3pPr marL="914400" algn="l" defTabSz="914400" rtl="0" eaLnBrk="1" latinLnBrk="0" hangingPunct="1">
              <a:defRPr lang="hu-HU" sz="1800" kern="1200">
                <a:solidFill>
                  <a:schemeClr val="tx1"/>
                </a:solidFill>
                <a:latin typeface="+mn-lt"/>
                <a:ea typeface="+mn-ea"/>
                <a:cs typeface="+mn-cs"/>
              </a:defRPr>
            </a:lvl3pPr>
            <a:lvl4pPr marL="1371600" algn="l" defTabSz="914400" rtl="0" eaLnBrk="1" latinLnBrk="0" hangingPunct="1">
              <a:defRPr lang="hu-HU" sz="1800" kern="1200">
                <a:solidFill>
                  <a:schemeClr val="tx1"/>
                </a:solidFill>
                <a:latin typeface="+mn-lt"/>
                <a:ea typeface="+mn-ea"/>
                <a:cs typeface="+mn-cs"/>
              </a:defRPr>
            </a:lvl4pPr>
            <a:lvl5pPr marL="1828800" algn="l" defTabSz="914400" rtl="0" eaLnBrk="1" latinLnBrk="0" hangingPunct="1">
              <a:defRPr lang="hu-HU" sz="1800" kern="1200">
                <a:solidFill>
                  <a:schemeClr val="tx1"/>
                </a:solidFill>
                <a:latin typeface="+mn-lt"/>
                <a:ea typeface="+mn-ea"/>
                <a:cs typeface="+mn-cs"/>
              </a:defRPr>
            </a:lvl5pPr>
            <a:lvl6pPr marL="2286000" algn="l" defTabSz="914400" rtl="0" eaLnBrk="1" latinLnBrk="0" hangingPunct="1">
              <a:defRPr lang="hu-HU" sz="1800" kern="1200">
                <a:solidFill>
                  <a:schemeClr val="tx1"/>
                </a:solidFill>
                <a:latin typeface="+mn-lt"/>
                <a:ea typeface="+mn-ea"/>
                <a:cs typeface="+mn-cs"/>
              </a:defRPr>
            </a:lvl6pPr>
            <a:lvl7pPr marL="2743200" algn="l" defTabSz="914400" rtl="0" eaLnBrk="1" latinLnBrk="0" hangingPunct="1">
              <a:defRPr lang="hu-HU" sz="1800" kern="1200">
                <a:solidFill>
                  <a:schemeClr val="tx1"/>
                </a:solidFill>
                <a:latin typeface="+mn-lt"/>
                <a:ea typeface="+mn-ea"/>
                <a:cs typeface="+mn-cs"/>
              </a:defRPr>
            </a:lvl7pPr>
            <a:lvl8pPr marL="3200400" algn="l" defTabSz="914400" rtl="0" eaLnBrk="1" latinLnBrk="0" hangingPunct="1">
              <a:defRPr lang="hu-HU" sz="1800" kern="1200">
                <a:solidFill>
                  <a:schemeClr val="tx1"/>
                </a:solidFill>
                <a:latin typeface="+mn-lt"/>
                <a:ea typeface="+mn-ea"/>
                <a:cs typeface="+mn-cs"/>
              </a:defRPr>
            </a:lvl8pPr>
            <a:lvl9pPr marL="3657600" algn="l" defTabSz="914400" rtl="0" eaLnBrk="1" latinLnBrk="0" hangingPunct="1">
              <a:defRPr lang="hu-HU" sz="1800" kern="1200">
                <a:solidFill>
                  <a:schemeClr val="tx1"/>
                </a:solidFill>
                <a:latin typeface="+mn-lt"/>
                <a:ea typeface="+mn-ea"/>
                <a:cs typeface="+mn-cs"/>
              </a:defRPr>
            </a:lvl9pPr>
          </a:lstStyle>
          <a:p>
            <a:pPr algn="ctr"/>
            <a:r>
              <a:rPr lang="en-US" sz="1200" dirty="0">
                <a:ea typeface="Times New Roman" panose="02020603050405020304" pitchFamily="18" charset="0"/>
              </a:rPr>
              <a:t>Go Green Against Climate Change - </a:t>
            </a:r>
            <a:r>
              <a:rPr lang="en-GB" sz="1200" dirty="0">
                <a:ea typeface="Times New Roman" panose="02020603050405020304" pitchFamily="18" charset="0"/>
              </a:rPr>
              <a:t>2023-1-RO01-KA220-SCH-000161283</a:t>
            </a:r>
            <a:r>
              <a:rPr lang="en-US" sz="1200" dirty="0">
                <a:ea typeface="Times New Roman" panose="02020603050405020304" pitchFamily="18" charset="0"/>
              </a:rPr>
              <a:t> </a:t>
            </a:r>
            <a:endParaRPr lang="en-US" sz="1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D03F4-2CE0-34B3-91BB-25D2B0716FF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673D9E23-B277-5A77-0456-3F743BCA72E9}"/>
              </a:ext>
            </a:extLst>
          </p:cNvPr>
          <p:cNvSpPr>
            <a:spLocks noGrp="1"/>
          </p:cNvSpPr>
          <p:nvPr>
            <p:ph type="title"/>
          </p:nvPr>
        </p:nvSpPr>
        <p:spPr>
          <a:xfrm>
            <a:off x="2026469" y="303348"/>
            <a:ext cx="7897662" cy="2810242"/>
          </a:xfrm>
        </p:spPr>
        <p:txBody>
          <a:bodyPr>
            <a:normAutofit/>
          </a:bodyPr>
          <a:lstStyle/>
          <a:p>
            <a:r>
              <a:rPr lang="en-US" sz="4200" b="1" dirty="0">
                <a:latin typeface="Petrona Bold"/>
              </a:rPr>
              <a:t>Test yourself! Fill out the questionnaire!</a:t>
            </a:r>
            <a:endParaRPr lang="it-IT" sz="4200" b="1" dirty="0">
              <a:latin typeface="Petrona Bold"/>
            </a:endParaRPr>
          </a:p>
        </p:txBody>
      </p:sp>
      <p:sp>
        <p:nvSpPr>
          <p:cNvPr id="4" name="Segnaposto piè di pagina 3">
            <a:extLst>
              <a:ext uri="{FF2B5EF4-FFF2-40B4-BE49-F238E27FC236}">
                <a16:creationId xmlns:a16="http://schemas.microsoft.com/office/drawing/2014/main" id="{A0D0E7DD-1FD1-BD6B-42A4-5169B4709E52}"/>
              </a:ext>
            </a:extLst>
          </p:cNvPr>
          <p:cNvSpPr>
            <a:spLocks noGrp="1"/>
          </p:cNvSpPr>
          <p:nvPr>
            <p:ph type="ftr" sz="quarter" idx="3"/>
          </p:nvPr>
        </p:nvSpPr>
        <p:spPr/>
        <p:txBody>
          <a:bodyPr/>
          <a:lstStyle/>
          <a:p>
            <a:pPr rtl="0"/>
            <a:r>
              <a:rPr lang="en-US" dirty="0"/>
              <a:t>Go Green Against Climate Change - 2023-1-RO01-KA220-SCH-000161283 </a:t>
            </a:r>
            <a:endParaRPr lang="hu-HU" dirty="0"/>
          </a:p>
        </p:txBody>
      </p:sp>
      <p:sp>
        <p:nvSpPr>
          <p:cNvPr id="5" name="Segnaposto numero diapositiva 4">
            <a:extLst>
              <a:ext uri="{FF2B5EF4-FFF2-40B4-BE49-F238E27FC236}">
                <a16:creationId xmlns:a16="http://schemas.microsoft.com/office/drawing/2014/main" id="{0908B354-AFC4-D449-77D9-30E7D7C5A131}"/>
              </a:ext>
            </a:extLst>
          </p:cNvPr>
          <p:cNvSpPr>
            <a:spLocks noGrp="1"/>
          </p:cNvSpPr>
          <p:nvPr>
            <p:ph type="sldNum" sz="quarter" idx="12"/>
          </p:nvPr>
        </p:nvSpPr>
        <p:spPr/>
        <p:txBody>
          <a:bodyPr/>
          <a:lstStyle/>
          <a:p>
            <a:pPr rtl="0"/>
            <a:fld id="{9860EDB8-5305-433F-BE41-D7A86D811DB3}" type="slidenum">
              <a:rPr lang="hu-HU" smtClean="0"/>
              <a:pPr rtl="0"/>
              <a:t>26</a:t>
            </a:fld>
            <a:endParaRPr lang="hu-HU" dirty="0"/>
          </a:p>
        </p:txBody>
      </p:sp>
      <p:sp>
        <p:nvSpPr>
          <p:cNvPr id="6" name="CaixaDeTexto 5">
            <a:extLst>
              <a:ext uri="{FF2B5EF4-FFF2-40B4-BE49-F238E27FC236}">
                <a16:creationId xmlns:a16="http://schemas.microsoft.com/office/drawing/2014/main" id="{DE2F9AE3-7EA1-3F62-DC71-5D5E25D8E72D}"/>
              </a:ext>
            </a:extLst>
          </p:cNvPr>
          <p:cNvSpPr txBox="1"/>
          <p:nvPr/>
        </p:nvSpPr>
        <p:spPr>
          <a:xfrm>
            <a:off x="2772416" y="2370340"/>
            <a:ext cx="6405768" cy="646331"/>
          </a:xfrm>
          <a:prstGeom prst="rect">
            <a:avLst/>
          </a:prstGeom>
          <a:noFill/>
        </p:spPr>
        <p:txBody>
          <a:bodyPr wrap="square">
            <a:spAutoFit/>
          </a:bodyPr>
          <a:lstStyle/>
          <a:p>
            <a:r>
              <a:rPr lang="pt-PT" dirty="0">
                <a:hlinkClick r:id="rId2"/>
              </a:rPr>
              <a:t>https://docs.google.com/forms/d/1AiKYJgBxecWhntTP8KzWYyGiPV6wyzi1cKu21l4SrEw/viewform?edit_requested=true</a:t>
            </a:r>
            <a:r>
              <a:rPr lang="pt-PT" dirty="0"/>
              <a:t> </a:t>
            </a:r>
          </a:p>
        </p:txBody>
      </p:sp>
    </p:spTree>
    <p:extLst>
      <p:ext uri="{BB962C8B-B14F-4D97-AF65-F5344CB8AC3E}">
        <p14:creationId xmlns:p14="http://schemas.microsoft.com/office/powerpoint/2010/main" val="1171768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45846-5773-C811-6FA8-596A3AE79EB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5D4216C-4023-458A-69C8-A50A4F66B94D}"/>
              </a:ext>
            </a:extLst>
          </p:cNvPr>
          <p:cNvSpPr>
            <a:spLocks noGrp="1"/>
          </p:cNvSpPr>
          <p:nvPr>
            <p:ph type="title"/>
          </p:nvPr>
        </p:nvSpPr>
        <p:spPr/>
        <p:txBody>
          <a:bodyPr/>
          <a:lstStyle/>
          <a:p>
            <a:endParaRPr lang="it-IT"/>
          </a:p>
        </p:txBody>
      </p:sp>
      <p:sp>
        <p:nvSpPr>
          <p:cNvPr id="4" name="Segnaposto piè di pagina 3">
            <a:extLst>
              <a:ext uri="{FF2B5EF4-FFF2-40B4-BE49-F238E27FC236}">
                <a16:creationId xmlns:a16="http://schemas.microsoft.com/office/drawing/2014/main" id="{E0979E12-04F3-7921-181C-A60837364621}"/>
              </a:ext>
            </a:extLst>
          </p:cNvPr>
          <p:cNvSpPr>
            <a:spLocks noGrp="1"/>
          </p:cNvSpPr>
          <p:nvPr>
            <p:ph type="ftr" sz="quarter" idx="3"/>
          </p:nvPr>
        </p:nvSpPr>
        <p:spPr/>
        <p:txBody>
          <a:bodyPr/>
          <a:lstStyle/>
          <a:p>
            <a:pPr rtl="0"/>
            <a:r>
              <a:rPr lang="en-US" dirty="0"/>
              <a:t>Go Green Against Climate Change - 2023-1-RO01-KA220-SCH-000161283 </a:t>
            </a:r>
            <a:endParaRPr lang="hu-HU" dirty="0"/>
          </a:p>
        </p:txBody>
      </p:sp>
      <p:sp>
        <p:nvSpPr>
          <p:cNvPr id="5" name="Segnaposto numero diapositiva 4">
            <a:extLst>
              <a:ext uri="{FF2B5EF4-FFF2-40B4-BE49-F238E27FC236}">
                <a16:creationId xmlns:a16="http://schemas.microsoft.com/office/drawing/2014/main" id="{7E741F33-9BEC-B904-6BBB-AE97698CA205}"/>
              </a:ext>
            </a:extLst>
          </p:cNvPr>
          <p:cNvSpPr>
            <a:spLocks noGrp="1"/>
          </p:cNvSpPr>
          <p:nvPr>
            <p:ph type="sldNum" sz="quarter" idx="12"/>
          </p:nvPr>
        </p:nvSpPr>
        <p:spPr/>
        <p:txBody>
          <a:bodyPr/>
          <a:lstStyle/>
          <a:p>
            <a:pPr rtl="0"/>
            <a:fld id="{9860EDB8-5305-433F-BE41-D7A86D811DB3}" type="slidenum">
              <a:rPr lang="hu-HU" smtClean="0"/>
              <a:pPr rtl="0"/>
              <a:t>27</a:t>
            </a:fld>
            <a:endParaRPr lang="hu-HU" dirty="0"/>
          </a:p>
        </p:txBody>
      </p:sp>
      <p:pic>
        <p:nvPicPr>
          <p:cNvPr id="7" name="Immagine 6" descr="Immagine che contiene testo, schermata, Carattere, quadrato&#10;&#10;Descrizione generata automaticamente">
            <a:extLst>
              <a:ext uri="{FF2B5EF4-FFF2-40B4-BE49-F238E27FC236}">
                <a16:creationId xmlns:a16="http://schemas.microsoft.com/office/drawing/2014/main" id="{3C90E3BA-CA49-888C-C85E-AF052A7D7DE0}"/>
              </a:ext>
            </a:extLst>
          </p:cNvPr>
          <p:cNvPicPr>
            <a:picLocks noChangeAspect="1"/>
          </p:cNvPicPr>
          <p:nvPr/>
        </p:nvPicPr>
        <p:blipFill>
          <a:blip r:embed="rId2"/>
          <a:stretch>
            <a:fillRect/>
          </a:stretch>
        </p:blipFill>
        <p:spPr>
          <a:xfrm>
            <a:off x="4457700" y="1606728"/>
            <a:ext cx="3276600" cy="4247566"/>
          </a:xfrm>
          <a:prstGeom prst="rect">
            <a:avLst/>
          </a:prstGeom>
        </p:spPr>
      </p:pic>
    </p:spTree>
    <p:extLst>
      <p:ext uri="{BB962C8B-B14F-4D97-AF65-F5344CB8AC3E}">
        <p14:creationId xmlns:p14="http://schemas.microsoft.com/office/powerpoint/2010/main" val="2690175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Rodapé 2">
            <a:extLst>
              <a:ext uri="{FF2B5EF4-FFF2-40B4-BE49-F238E27FC236}">
                <a16:creationId xmlns:a16="http://schemas.microsoft.com/office/drawing/2014/main" id="{9D621678-961A-5B70-66FD-BE014D86E009}"/>
              </a:ext>
            </a:extLst>
          </p:cNvPr>
          <p:cNvSpPr>
            <a:spLocks noGrp="1"/>
          </p:cNvSpPr>
          <p:nvPr>
            <p:ph type="ftr" sz="quarter" idx="3"/>
          </p:nvPr>
        </p:nvSpPr>
        <p:spPr/>
        <p:txBody>
          <a:bodyPr/>
          <a:lstStyle/>
          <a:p>
            <a:pPr rtl="0"/>
            <a:r>
              <a:rPr lang="en-US"/>
              <a:t>Go Green Against Climate Change - 2023-1-RO01-KA220-SCH-000161283 </a:t>
            </a:r>
            <a:endParaRPr lang="hu-HU" dirty="0"/>
          </a:p>
        </p:txBody>
      </p:sp>
      <p:sp>
        <p:nvSpPr>
          <p:cNvPr id="4" name="Marcador de Posição do Número do Diapositivo 3">
            <a:extLst>
              <a:ext uri="{FF2B5EF4-FFF2-40B4-BE49-F238E27FC236}">
                <a16:creationId xmlns:a16="http://schemas.microsoft.com/office/drawing/2014/main" id="{BA9333D1-0B9C-5AED-DF76-04C1D947B614}"/>
              </a:ext>
            </a:extLst>
          </p:cNvPr>
          <p:cNvSpPr>
            <a:spLocks noGrp="1"/>
          </p:cNvSpPr>
          <p:nvPr>
            <p:ph type="sldNum" sz="quarter" idx="12"/>
          </p:nvPr>
        </p:nvSpPr>
        <p:spPr>
          <a:xfrm>
            <a:off x="10204707" y="6450925"/>
            <a:ext cx="1887706" cy="365125"/>
          </a:xfrm>
        </p:spPr>
        <p:txBody>
          <a:bodyPr/>
          <a:lstStyle/>
          <a:p>
            <a:pPr rtl="0"/>
            <a:fld id="{9860EDB8-5305-433F-BE41-D7A86D811DB3}" type="slidenum">
              <a:rPr lang="hu-HU" smtClean="0"/>
              <a:pPr rtl="0"/>
              <a:t>3</a:t>
            </a:fld>
            <a:endParaRPr lang="hu-HU" dirty="0"/>
          </a:p>
        </p:txBody>
      </p:sp>
      <p:sp>
        <p:nvSpPr>
          <p:cNvPr id="5" name="Text 0">
            <a:extLst>
              <a:ext uri="{FF2B5EF4-FFF2-40B4-BE49-F238E27FC236}">
                <a16:creationId xmlns:a16="http://schemas.microsoft.com/office/drawing/2014/main" id="{F3B3F25C-6F27-1305-CD91-FE4DADFF1548}"/>
              </a:ext>
            </a:extLst>
          </p:cNvPr>
          <p:cNvSpPr/>
          <p:nvPr/>
        </p:nvSpPr>
        <p:spPr>
          <a:xfrm>
            <a:off x="492999" y="412110"/>
            <a:ext cx="3737685" cy="744260"/>
          </a:xfrm>
          <a:prstGeom prst="rect">
            <a:avLst/>
          </a:prstGeom>
          <a:noFill/>
          <a:ln/>
        </p:spPr>
        <p:txBody>
          <a:bodyPr wrap="none" lIns="0" tIns="0" rIns="0" bIns="0" rtlCol="0" anchor="t"/>
          <a:lstStyle/>
          <a:p>
            <a:pPr marL="0" indent="0">
              <a:lnSpc>
                <a:spcPts val="5850"/>
              </a:lnSpc>
              <a:buNone/>
            </a:pPr>
            <a:r>
              <a:rPr lang="en-US" sz="4650" b="1" dirty="0">
                <a:solidFill>
                  <a:srgbClr val="000000"/>
                </a:solidFill>
                <a:latin typeface="Petrona Bold" pitchFamily="34" charset="0"/>
                <a:ea typeface="Petrona Bold" pitchFamily="34" charset="-122"/>
                <a:cs typeface="Petrona Bold" pitchFamily="34" charset="-120"/>
              </a:rPr>
              <a:t>Main Types of Pollution</a:t>
            </a:r>
            <a:endParaRPr lang="en-US" sz="4650" dirty="0"/>
          </a:p>
        </p:txBody>
      </p:sp>
      <p:sp>
        <p:nvSpPr>
          <p:cNvPr id="6" name="Text 1">
            <a:extLst>
              <a:ext uri="{FF2B5EF4-FFF2-40B4-BE49-F238E27FC236}">
                <a16:creationId xmlns:a16="http://schemas.microsoft.com/office/drawing/2014/main" id="{B74ECFA4-5756-4C6E-E2F9-5952F9B48EEB}"/>
              </a:ext>
            </a:extLst>
          </p:cNvPr>
          <p:cNvSpPr/>
          <p:nvPr/>
        </p:nvSpPr>
        <p:spPr>
          <a:xfrm>
            <a:off x="492999" y="1850668"/>
            <a:ext cx="1715123" cy="372070"/>
          </a:xfrm>
          <a:prstGeom prst="rect">
            <a:avLst/>
          </a:prstGeom>
          <a:noFill/>
          <a:ln/>
        </p:spPr>
        <p:txBody>
          <a:bodyPr wrap="none" lIns="0" tIns="0" rIns="0" bIns="0" rtlCol="0" anchor="t"/>
          <a:lstStyle/>
          <a:p>
            <a:pPr marL="0" indent="0">
              <a:lnSpc>
                <a:spcPts val="2900"/>
              </a:lnSpc>
              <a:buNone/>
            </a:pPr>
            <a:r>
              <a:rPr lang="en-US" sz="2300" b="1" dirty="0">
                <a:solidFill>
                  <a:srgbClr val="000000"/>
                </a:solidFill>
                <a:latin typeface="Inter"/>
                <a:ea typeface="Inter"/>
                <a:cs typeface="Petrona Bold" pitchFamily="34" charset="-120"/>
              </a:rPr>
              <a:t>Air Pollution</a:t>
            </a:r>
            <a:endParaRPr lang="en-US" sz="2300" dirty="0">
              <a:latin typeface="Inter"/>
              <a:ea typeface="Inter"/>
            </a:endParaRPr>
          </a:p>
        </p:txBody>
      </p:sp>
      <p:sp>
        <p:nvSpPr>
          <p:cNvPr id="7" name="Text 2">
            <a:extLst>
              <a:ext uri="{FF2B5EF4-FFF2-40B4-BE49-F238E27FC236}">
                <a16:creationId xmlns:a16="http://schemas.microsoft.com/office/drawing/2014/main" id="{BC4AA7D0-83DE-9563-E817-21BB8B2EADFB}"/>
              </a:ext>
            </a:extLst>
          </p:cNvPr>
          <p:cNvSpPr/>
          <p:nvPr/>
        </p:nvSpPr>
        <p:spPr>
          <a:xfrm>
            <a:off x="492999" y="2449553"/>
            <a:ext cx="2291861" cy="1088708"/>
          </a:xfrm>
          <a:prstGeom prst="rect">
            <a:avLst/>
          </a:prstGeom>
          <a:noFill/>
          <a:ln/>
        </p:spPr>
        <p:txBody>
          <a:bodyPr wrap="square" lIns="0" tIns="0" rIns="0" bIns="0" rtlCol="0" anchor="t"/>
          <a:lstStyle/>
          <a:p>
            <a:pPr marL="0" indent="0">
              <a:lnSpc>
                <a:spcPts val="2850"/>
              </a:lnSpc>
              <a:buNone/>
            </a:pPr>
            <a:r>
              <a:rPr lang="en-US" sz="1900" dirty="0">
                <a:solidFill>
                  <a:srgbClr val="272525"/>
                </a:solidFill>
                <a:latin typeface="Inter" pitchFamily="34" charset="0"/>
                <a:ea typeface="Inter" pitchFamily="34" charset="-122"/>
                <a:cs typeface="Inter" pitchFamily="34" charset="-120"/>
              </a:rPr>
              <a:t>Contamination of the air with harmful substances such as gases, particulate matter, and smoke.</a:t>
            </a:r>
            <a:endParaRPr lang="en-US" sz="1900" dirty="0"/>
          </a:p>
        </p:txBody>
      </p:sp>
      <p:sp>
        <p:nvSpPr>
          <p:cNvPr id="8" name="Text 3">
            <a:extLst>
              <a:ext uri="{FF2B5EF4-FFF2-40B4-BE49-F238E27FC236}">
                <a16:creationId xmlns:a16="http://schemas.microsoft.com/office/drawing/2014/main" id="{BB05EACC-8D0C-C8BF-B33C-0ED6AC306747}"/>
              </a:ext>
            </a:extLst>
          </p:cNvPr>
          <p:cNvSpPr/>
          <p:nvPr/>
        </p:nvSpPr>
        <p:spPr>
          <a:xfrm>
            <a:off x="5032137" y="1850668"/>
            <a:ext cx="1715123" cy="372070"/>
          </a:xfrm>
          <a:prstGeom prst="rect">
            <a:avLst/>
          </a:prstGeom>
          <a:noFill/>
          <a:ln/>
        </p:spPr>
        <p:txBody>
          <a:bodyPr wrap="none" lIns="0" tIns="0" rIns="0" bIns="0" rtlCol="0" anchor="t"/>
          <a:lstStyle/>
          <a:p>
            <a:pPr marL="0" indent="0">
              <a:lnSpc>
                <a:spcPts val="2900"/>
              </a:lnSpc>
              <a:buNone/>
            </a:pPr>
            <a:r>
              <a:rPr lang="en-US" sz="2300" b="1" dirty="0">
                <a:solidFill>
                  <a:srgbClr val="000000"/>
                </a:solidFill>
                <a:latin typeface="Inter"/>
                <a:ea typeface="Inter"/>
                <a:cs typeface="Petrona Bold" pitchFamily="34" charset="-120"/>
              </a:rPr>
              <a:t>Water Pollution</a:t>
            </a:r>
            <a:endParaRPr lang="en-US" sz="2300" dirty="0">
              <a:latin typeface="Inter"/>
              <a:ea typeface="Inter"/>
            </a:endParaRPr>
          </a:p>
        </p:txBody>
      </p:sp>
      <p:sp>
        <p:nvSpPr>
          <p:cNvPr id="9" name="Text 4">
            <a:extLst>
              <a:ext uri="{FF2B5EF4-FFF2-40B4-BE49-F238E27FC236}">
                <a16:creationId xmlns:a16="http://schemas.microsoft.com/office/drawing/2014/main" id="{A782ABC9-094E-8ABD-C5E6-BCCF4A2A9594}"/>
              </a:ext>
            </a:extLst>
          </p:cNvPr>
          <p:cNvSpPr/>
          <p:nvPr/>
        </p:nvSpPr>
        <p:spPr>
          <a:xfrm>
            <a:off x="5032137" y="2449553"/>
            <a:ext cx="2291861" cy="1451610"/>
          </a:xfrm>
          <a:prstGeom prst="rect">
            <a:avLst/>
          </a:prstGeom>
          <a:noFill/>
          <a:ln/>
        </p:spPr>
        <p:txBody>
          <a:bodyPr wrap="square" lIns="0" tIns="0" rIns="0" bIns="0" rtlCol="0" anchor="t"/>
          <a:lstStyle/>
          <a:p>
            <a:pPr marL="0" indent="0">
              <a:lnSpc>
                <a:spcPts val="2850"/>
              </a:lnSpc>
              <a:buNone/>
            </a:pPr>
            <a:r>
              <a:rPr lang="en-US" sz="1900" dirty="0">
                <a:solidFill>
                  <a:srgbClr val="272525"/>
                </a:solidFill>
                <a:latin typeface="Inter" pitchFamily="34" charset="0"/>
                <a:ea typeface="Inter" pitchFamily="34" charset="-122"/>
                <a:cs typeface="Inter" pitchFamily="34" charset="-120"/>
              </a:rPr>
              <a:t>Contamination of water bodies with harmful substances such as chemicals, sewage, and industrial waste.</a:t>
            </a:r>
            <a:endParaRPr lang="en-US" sz="1900" dirty="0"/>
          </a:p>
        </p:txBody>
      </p:sp>
      <p:sp>
        <p:nvSpPr>
          <p:cNvPr id="10" name="Text 5">
            <a:extLst>
              <a:ext uri="{FF2B5EF4-FFF2-40B4-BE49-F238E27FC236}">
                <a16:creationId xmlns:a16="http://schemas.microsoft.com/office/drawing/2014/main" id="{B0E43231-9898-489D-85F0-595C200D83E9}"/>
              </a:ext>
            </a:extLst>
          </p:cNvPr>
          <p:cNvSpPr/>
          <p:nvPr/>
        </p:nvSpPr>
        <p:spPr>
          <a:xfrm>
            <a:off x="9571276" y="1850668"/>
            <a:ext cx="1715123" cy="372070"/>
          </a:xfrm>
          <a:prstGeom prst="rect">
            <a:avLst/>
          </a:prstGeom>
          <a:noFill/>
          <a:ln/>
        </p:spPr>
        <p:txBody>
          <a:bodyPr wrap="none" lIns="0" tIns="0" rIns="0" bIns="0" rtlCol="0" anchor="t"/>
          <a:lstStyle/>
          <a:p>
            <a:pPr marL="0" indent="0">
              <a:lnSpc>
                <a:spcPts val="2900"/>
              </a:lnSpc>
              <a:buNone/>
            </a:pPr>
            <a:r>
              <a:rPr lang="en-US" sz="2300" b="1" dirty="0">
                <a:solidFill>
                  <a:srgbClr val="000000"/>
                </a:solidFill>
                <a:latin typeface="Inter"/>
                <a:ea typeface="Inter"/>
                <a:cs typeface="Petrona Bold" pitchFamily="34" charset="-120"/>
              </a:rPr>
              <a:t>Soil Pollution</a:t>
            </a:r>
            <a:endParaRPr lang="en-US" sz="2300" dirty="0">
              <a:latin typeface="Inter"/>
              <a:ea typeface="Inter"/>
            </a:endParaRPr>
          </a:p>
        </p:txBody>
      </p:sp>
      <p:sp>
        <p:nvSpPr>
          <p:cNvPr id="11" name="Text 6">
            <a:extLst>
              <a:ext uri="{FF2B5EF4-FFF2-40B4-BE49-F238E27FC236}">
                <a16:creationId xmlns:a16="http://schemas.microsoft.com/office/drawing/2014/main" id="{D2CB246E-2C2F-91FE-D243-166F05708786}"/>
              </a:ext>
            </a:extLst>
          </p:cNvPr>
          <p:cNvSpPr/>
          <p:nvPr/>
        </p:nvSpPr>
        <p:spPr>
          <a:xfrm>
            <a:off x="9571276" y="2449553"/>
            <a:ext cx="2291861" cy="1088708"/>
          </a:xfrm>
          <a:prstGeom prst="rect">
            <a:avLst/>
          </a:prstGeom>
          <a:noFill/>
          <a:ln/>
        </p:spPr>
        <p:txBody>
          <a:bodyPr wrap="square" lIns="0" tIns="0" rIns="0" bIns="0" rtlCol="0" anchor="t"/>
          <a:lstStyle/>
          <a:p>
            <a:pPr marL="0" indent="0">
              <a:lnSpc>
                <a:spcPts val="2850"/>
              </a:lnSpc>
              <a:buNone/>
            </a:pPr>
            <a:r>
              <a:rPr lang="en-US" sz="1900" dirty="0">
                <a:solidFill>
                  <a:srgbClr val="272525"/>
                </a:solidFill>
                <a:latin typeface="Inter" pitchFamily="34" charset="0"/>
                <a:ea typeface="Inter" pitchFamily="34" charset="-122"/>
                <a:cs typeface="Inter" pitchFamily="34" charset="-120"/>
              </a:rPr>
              <a:t>Contamination of soil with harmful substances such as pesticides, fertilizers, and industrial waste.</a:t>
            </a:r>
            <a:endParaRPr lang="en-US" sz="1900" dirty="0"/>
          </a:p>
        </p:txBody>
      </p:sp>
    </p:spTree>
    <p:extLst>
      <p:ext uri="{BB962C8B-B14F-4D97-AF65-F5344CB8AC3E}">
        <p14:creationId xmlns:p14="http://schemas.microsoft.com/office/powerpoint/2010/main" val="3001534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0" descr="preencoded.png">
            <a:extLst>
              <a:ext uri="{FF2B5EF4-FFF2-40B4-BE49-F238E27FC236}">
                <a16:creationId xmlns:a16="http://schemas.microsoft.com/office/drawing/2014/main" id="{47BF8F55-FB9D-6CAB-C148-068CEEEBC0E8}"/>
              </a:ext>
            </a:extLst>
          </p:cNvPr>
          <p:cNvPicPr>
            <a:picLocks noChangeAspect="1"/>
          </p:cNvPicPr>
          <p:nvPr/>
        </p:nvPicPr>
        <p:blipFill>
          <a:blip r:embed="rId2"/>
          <a:stretch>
            <a:fillRect/>
          </a:stretch>
        </p:blipFill>
        <p:spPr>
          <a:xfrm>
            <a:off x="8213786" y="1680428"/>
            <a:ext cx="3978214" cy="4562852"/>
          </a:xfrm>
          <a:prstGeom prst="rect">
            <a:avLst/>
          </a:prstGeom>
        </p:spPr>
      </p:pic>
      <p:sp>
        <p:nvSpPr>
          <p:cNvPr id="2" name="Dia számának helye 1">
            <a:extLst>
              <a:ext uri="{FF2B5EF4-FFF2-40B4-BE49-F238E27FC236}">
                <a16:creationId xmlns:a16="http://schemas.microsoft.com/office/drawing/2014/main" id="{573C37ED-EAFD-2CFC-1932-E685A15DC0AA}"/>
              </a:ext>
            </a:extLst>
          </p:cNvPr>
          <p:cNvSpPr>
            <a:spLocks noGrp="1"/>
          </p:cNvSpPr>
          <p:nvPr>
            <p:ph type="sldNum" sz="quarter" idx="4"/>
          </p:nvPr>
        </p:nvSpPr>
        <p:spPr/>
        <p:txBody>
          <a:bodyPr/>
          <a:lstStyle/>
          <a:p>
            <a:pPr rtl="0"/>
            <a:fld id="{9860EDB8-5305-433F-BE41-D7A86D811DB3}" type="slidenum">
              <a:rPr lang="hu-HU" smtClean="0"/>
              <a:pPr rtl="0"/>
              <a:t>4</a:t>
            </a:fld>
            <a:endParaRPr lang="hu-HU" dirty="0"/>
          </a:p>
        </p:txBody>
      </p:sp>
      <p:sp>
        <p:nvSpPr>
          <p:cNvPr id="5" name="Élőláb helye 4">
            <a:extLst>
              <a:ext uri="{FF2B5EF4-FFF2-40B4-BE49-F238E27FC236}">
                <a16:creationId xmlns:a16="http://schemas.microsoft.com/office/drawing/2014/main" id="{D70274EE-BAE0-7372-C46F-EFEA6A56BBE0}"/>
              </a:ext>
            </a:extLst>
          </p:cNvPr>
          <p:cNvSpPr>
            <a:spLocks noGrp="1"/>
          </p:cNvSpPr>
          <p:nvPr>
            <p:ph type="ftr" sz="quarter" idx="3"/>
          </p:nvPr>
        </p:nvSpPr>
        <p:spPr>
          <a:xfrm>
            <a:off x="4648200" y="6381333"/>
            <a:ext cx="2895600" cy="365125"/>
          </a:xfrm>
        </p:spPr>
        <p:txBody>
          <a:bodyPr/>
          <a:lstStyle/>
          <a:p>
            <a:pPr rtl="0"/>
            <a:r>
              <a:rPr lang="en-US" dirty="0"/>
              <a:t>Go Green Against Climate Change - 2023-1-RO01-KA220-SCH-000161283 </a:t>
            </a:r>
            <a:endParaRPr lang="hu-HU" dirty="0"/>
          </a:p>
        </p:txBody>
      </p:sp>
      <p:sp>
        <p:nvSpPr>
          <p:cNvPr id="7" name="Text 0">
            <a:extLst>
              <a:ext uri="{FF2B5EF4-FFF2-40B4-BE49-F238E27FC236}">
                <a16:creationId xmlns:a16="http://schemas.microsoft.com/office/drawing/2014/main" id="{94CF5708-2A3E-3BE6-A0D5-25AAEC490E7F}"/>
              </a:ext>
            </a:extLst>
          </p:cNvPr>
          <p:cNvSpPr/>
          <p:nvPr/>
        </p:nvSpPr>
        <p:spPr>
          <a:xfrm>
            <a:off x="517060" y="364918"/>
            <a:ext cx="5954197" cy="744260"/>
          </a:xfrm>
          <a:prstGeom prst="rect">
            <a:avLst/>
          </a:prstGeom>
          <a:noFill/>
          <a:ln/>
        </p:spPr>
        <p:txBody>
          <a:bodyPr wrap="none" lIns="0" tIns="0" rIns="0" bIns="0" rtlCol="0" anchor="t"/>
          <a:lstStyle/>
          <a:p>
            <a:pPr marL="0" indent="0">
              <a:lnSpc>
                <a:spcPts val="5850"/>
              </a:lnSpc>
              <a:buNone/>
            </a:pPr>
            <a:r>
              <a:rPr lang="en-US" sz="4650" b="1" dirty="0">
                <a:solidFill>
                  <a:srgbClr val="000000"/>
                </a:solidFill>
                <a:latin typeface="Petrona Bold" pitchFamily="34" charset="0"/>
                <a:ea typeface="Petrona Bold" pitchFamily="34" charset="-122"/>
                <a:cs typeface="Petrona Bold" pitchFamily="34" charset="-120"/>
              </a:rPr>
              <a:t>Causes of Pollution</a:t>
            </a:r>
            <a:endParaRPr lang="en-US" sz="4650" dirty="0"/>
          </a:p>
        </p:txBody>
      </p:sp>
      <p:sp>
        <p:nvSpPr>
          <p:cNvPr id="8" name="Shape 1">
            <a:extLst>
              <a:ext uri="{FF2B5EF4-FFF2-40B4-BE49-F238E27FC236}">
                <a16:creationId xmlns:a16="http://schemas.microsoft.com/office/drawing/2014/main" id="{51594739-9CE1-046F-F359-02D6010A6EF1}"/>
              </a:ext>
            </a:extLst>
          </p:cNvPr>
          <p:cNvSpPr/>
          <p:nvPr/>
        </p:nvSpPr>
        <p:spPr>
          <a:xfrm>
            <a:off x="541120" y="1511983"/>
            <a:ext cx="396835" cy="396835"/>
          </a:xfrm>
          <a:prstGeom prst="roundRect">
            <a:avLst>
              <a:gd name="adj" fmla="val 24007"/>
            </a:avLst>
          </a:prstGeom>
          <a:solidFill>
            <a:srgbClr val="CCEEFF"/>
          </a:solidFill>
          <a:ln w="7620">
            <a:solidFill>
              <a:srgbClr val="B2D4E5"/>
            </a:solidFill>
            <a:prstDash val="solid"/>
          </a:ln>
        </p:spPr>
        <p:txBody>
          <a:bodyPr/>
          <a:lstStyle/>
          <a:p>
            <a:endParaRPr lang="it-IT"/>
          </a:p>
        </p:txBody>
      </p:sp>
      <p:sp>
        <p:nvSpPr>
          <p:cNvPr id="9" name="Text 2">
            <a:extLst>
              <a:ext uri="{FF2B5EF4-FFF2-40B4-BE49-F238E27FC236}">
                <a16:creationId xmlns:a16="http://schemas.microsoft.com/office/drawing/2014/main" id="{BA3E7451-286E-3FCB-ED8C-00F14E81676D}"/>
              </a:ext>
            </a:extLst>
          </p:cNvPr>
          <p:cNvSpPr/>
          <p:nvPr/>
        </p:nvSpPr>
        <p:spPr>
          <a:xfrm>
            <a:off x="1164769" y="1511983"/>
            <a:ext cx="2977039" cy="372070"/>
          </a:xfrm>
          <a:prstGeom prst="rect">
            <a:avLst/>
          </a:prstGeom>
          <a:noFill/>
          <a:ln/>
        </p:spPr>
        <p:txBody>
          <a:bodyPr wrap="none" lIns="0" tIns="0" rIns="0" bIns="0" rtlCol="0" anchor="t"/>
          <a:lstStyle/>
          <a:p>
            <a:pPr marL="0" indent="0">
              <a:lnSpc>
                <a:spcPts val="2900"/>
              </a:lnSpc>
              <a:buNone/>
            </a:pPr>
            <a:r>
              <a:rPr lang="en-US" sz="2300" b="1" dirty="0">
                <a:solidFill>
                  <a:srgbClr val="272525"/>
                </a:solidFill>
                <a:latin typeface="Petrona Bold" pitchFamily="34" charset="0"/>
                <a:ea typeface="Petrona Bold" pitchFamily="34" charset="-122"/>
                <a:cs typeface="Petrona Bold" pitchFamily="34" charset="-120"/>
              </a:rPr>
              <a:t>Industrial Activities</a:t>
            </a:r>
            <a:endParaRPr lang="en-US" sz="2300" dirty="0"/>
          </a:p>
        </p:txBody>
      </p:sp>
      <p:sp>
        <p:nvSpPr>
          <p:cNvPr id="10" name="Text 3">
            <a:extLst>
              <a:ext uri="{FF2B5EF4-FFF2-40B4-BE49-F238E27FC236}">
                <a16:creationId xmlns:a16="http://schemas.microsoft.com/office/drawing/2014/main" id="{EFC8782A-60B4-525C-C01E-FD9C6EEE4C50}"/>
              </a:ext>
            </a:extLst>
          </p:cNvPr>
          <p:cNvSpPr/>
          <p:nvPr/>
        </p:nvSpPr>
        <p:spPr>
          <a:xfrm>
            <a:off x="1164769" y="2020142"/>
            <a:ext cx="3041213" cy="1451610"/>
          </a:xfrm>
          <a:prstGeom prst="rect">
            <a:avLst/>
          </a:prstGeom>
          <a:noFill/>
          <a:ln/>
        </p:spPr>
        <p:txBody>
          <a:bodyPr wrap="square" lIns="0" tIns="0" rIns="0" bIns="0" rtlCol="0" anchor="t"/>
          <a:lstStyle/>
          <a:p>
            <a:pPr marL="0" indent="0">
              <a:lnSpc>
                <a:spcPts val="2850"/>
              </a:lnSpc>
              <a:buNone/>
            </a:pPr>
            <a:r>
              <a:rPr lang="en-US" sz="1900" dirty="0">
                <a:solidFill>
                  <a:srgbClr val="272525"/>
                </a:solidFill>
                <a:latin typeface="Inter" pitchFamily="34" charset="0"/>
                <a:ea typeface="Inter" pitchFamily="34" charset="-122"/>
                <a:cs typeface="Inter" pitchFamily="34" charset="-120"/>
              </a:rPr>
              <a:t>Emissions from factories and industries contribute significantly to air, water, and soil pollution.</a:t>
            </a:r>
            <a:endParaRPr lang="en-US" sz="1900" dirty="0"/>
          </a:p>
        </p:txBody>
      </p:sp>
      <p:sp>
        <p:nvSpPr>
          <p:cNvPr id="11" name="Shape 4">
            <a:extLst>
              <a:ext uri="{FF2B5EF4-FFF2-40B4-BE49-F238E27FC236}">
                <a16:creationId xmlns:a16="http://schemas.microsoft.com/office/drawing/2014/main" id="{F2A03801-25F3-BD41-FFAD-5CCC824546C1}"/>
              </a:ext>
            </a:extLst>
          </p:cNvPr>
          <p:cNvSpPr/>
          <p:nvPr/>
        </p:nvSpPr>
        <p:spPr>
          <a:xfrm>
            <a:off x="4432797" y="1511983"/>
            <a:ext cx="396835" cy="396835"/>
          </a:xfrm>
          <a:prstGeom prst="roundRect">
            <a:avLst>
              <a:gd name="adj" fmla="val 24007"/>
            </a:avLst>
          </a:prstGeom>
          <a:solidFill>
            <a:srgbClr val="CCEEFF"/>
          </a:solidFill>
          <a:ln w="7620">
            <a:solidFill>
              <a:srgbClr val="B2D4E5"/>
            </a:solidFill>
            <a:prstDash val="solid"/>
          </a:ln>
        </p:spPr>
        <p:txBody>
          <a:bodyPr/>
          <a:lstStyle/>
          <a:p>
            <a:endParaRPr lang="it-IT"/>
          </a:p>
        </p:txBody>
      </p:sp>
      <p:sp>
        <p:nvSpPr>
          <p:cNvPr id="12" name="Text 5">
            <a:extLst>
              <a:ext uri="{FF2B5EF4-FFF2-40B4-BE49-F238E27FC236}">
                <a16:creationId xmlns:a16="http://schemas.microsoft.com/office/drawing/2014/main" id="{9CAF0B08-339E-3E63-9548-53BC7FA08767}"/>
              </a:ext>
            </a:extLst>
          </p:cNvPr>
          <p:cNvSpPr/>
          <p:nvPr/>
        </p:nvSpPr>
        <p:spPr>
          <a:xfrm>
            <a:off x="5056446" y="1511983"/>
            <a:ext cx="2977039" cy="372070"/>
          </a:xfrm>
          <a:prstGeom prst="rect">
            <a:avLst/>
          </a:prstGeom>
          <a:noFill/>
          <a:ln/>
        </p:spPr>
        <p:txBody>
          <a:bodyPr wrap="none" lIns="0" tIns="0" rIns="0" bIns="0" rtlCol="0" anchor="t"/>
          <a:lstStyle/>
          <a:p>
            <a:pPr marL="0" indent="0">
              <a:lnSpc>
                <a:spcPts val="2900"/>
              </a:lnSpc>
              <a:buNone/>
            </a:pPr>
            <a:r>
              <a:rPr lang="en-US" sz="2300" b="1" dirty="0">
                <a:solidFill>
                  <a:srgbClr val="272525"/>
                </a:solidFill>
                <a:latin typeface="Petrona Bold" pitchFamily="34" charset="0"/>
                <a:ea typeface="Petrona Bold" pitchFamily="34" charset="-122"/>
                <a:cs typeface="Petrona Bold" pitchFamily="34" charset="-120"/>
              </a:rPr>
              <a:t>Transportation</a:t>
            </a:r>
            <a:endParaRPr lang="en-US" sz="2300" dirty="0"/>
          </a:p>
        </p:txBody>
      </p:sp>
      <p:sp>
        <p:nvSpPr>
          <p:cNvPr id="13" name="Text 6">
            <a:extLst>
              <a:ext uri="{FF2B5EF4-FFF2-40B4-BE49-F238E27FC236}">
                <a16:creationId xmlns:a16="http://schemas.microsoft.com/office/drawing/2014/main" id="{4284FFDB-8D5A-D02D-5FC5-8C34857BD586}"/>
              </a:ext>
            </a:extLst>
          </p:cNvPr>
          <p:cNvSpPr/>
          <p:nvPr/>
        </p:nvSpPr>
        <p:spPr>
          <a:xfrm>
            <a:off x="5056446" y="2020142"/>
            <a:ext cx="3041213" cy="1451610"/>
          </a:xfrm>
          <a:prstGeom prst="rect">
            <a:avLst/>
          </a:prstGeom>
          <a:noFill/>
          <a:ln/>
        </p:spPr>
        <p:txBody>
          <a:bodyPr wrap="square" lIns="0" tIns="0" rIns="0" bIns="0" rtlCol="0" anchor="t"/>
          <a:lstStyle/>
          <a:p>
            <a:pPr marL="0" indent="0">
              <a:lnSpc>
                <a:spcPts val="2850"/>
              </a:lnSpc>
              <a:buNone/>
            </a:pPr>
            <a:r>
              <a:rPr lang="en-US" sz="1900" dirty="0">
                <a:solidFill>
                  <a:srgbClr val="272525"/>
                </a:solidFill>
                <a:latin typeface="Inter" pitchFamily="34" charset="0"/>
                <a:ea typeface="Inter" pitchFamily="34" charset="-122"/>
                <a:cs typeface="Inter" pitchFamily="34" charset="-120"/>
              </a:rPr>
              <a:t>Exhaust fumes from vehicles are a major source of air pollution, particularly in urban areas.</a:t>
            </a:r>
            <a:endParaRPr lang="en-US" sz="1900" dirty="0"/>
          </a:p>
        </p:txBody>
      </p:sp>
      <p:sp>
        <p:nvSpPr>
          <p:cNvPr id="14" name="Shape 7">
            <a:extLst>
              <a:ext uri="{FF2B5EF4-FFF2-40B4-BE49-F238E27FC236}">
                <a16:creationId xmlns:a16="http://schemas.microsoft.com/office/drawing/2014/main" id="{ED65BD1F-5D54-3ABA-EC39-2AD8E758479F}"/>
              </a:ext>
            </a:extLst>
          </p:cNvPr>
          <p:cNvSpPr/>
          <p:nvPr/>
        </p:nvSpPr>
        <p:spPr>
          <a:xfrm>
            <a:off x="541120" y="3953717"/>
            <a:ext cx="396835" cy="396835"/>
          </a:xfrm>
          <a:prstGeom prst="roundRect">
            <a:avLst>
              <a:gd name="adj" fmla="val 24007"/>
            </a:avLst>
          </a:prstGeom>
          <a:solidFill>
            <a:srgbClr val="CCEEFF"/>
          </a:solidFill>
          <a:ln w="7620">
            <a:solidFill>
              <a:srgbClr val="B2D4E5"/>
            </a:solidFill>
            <a:prstDash val="solid"/>
          </a:ln>
        </p:spPr>
        <p:txBody>
          <a:bodyPr/>
          <a:lstStyle/>
          <a:p>
            <a:endParaRPr lang="it-IT"/>
          </a:p>
        </p:txBody>
      </p:sp>
      <p:sp>
        <p:nvSpPr>
          <p:cNvPr id="15" name="Text 8">
            <a:extLst>
              <a:ext uri="{FF2B5EF4-FFF2-40B4-BE49-F238E27FC236}">
                <a16:creationId xmlns:a16="http://schemas.microsoft.com/office/drawing/2014/main" id="{FCCEE331-2DDD-ED7C-CE35-65A257629E88}"/>
              </a:ext>
            </a:extLst>
          </p:cNvPr>
          <p:cNvSpPr/>
          <p:nvPr/>
        </p:nvSpPr>
        <p:spPr>
          <a:xfrm>
            <a:off x="1164769" y="3953717"/>
            <a:ext cx="2977039" cy="372070"/>
          </a:xfrm>
          <a:prstGeom prst="rect">
            <a:avLst/>
          </a:prstGeom>
          <a:noFill/>
          <a:ln/>
        </p:spPr>
        <p:txBody>
          <a:bodyPr wrap="none" lIns="0" tIns="0" rIns="0" bIns="0" rtlCol="0" anchor="t"/>
          <a:lstStyle/>
          <a:p>
            <a:pPr marL="0" indent="0">
              <a:lnSpc>
                <a:spcPts val="2900"/>
              </a:lnSpc>
              <a:buNone/>
            </a:pPr>
            <a:r>
              <a:rPr lang="en-US" sz="2300" b="1" dirty="0">
                <a:solidFill>
                  <a:srgbClr val="272525"/>
                </a:solidFill>
                <a:latin typeface="Petrona Bold" pitchFamily="34" charset="0"/>
                <a:ea typeface="Petrona Bold" pitchFamily="34" charset="-122"/>
                <a:cs typeface="Petrona Bold" pitchFamily="34" charset="-120"/>
              </a:rPr>
              <a:t>Agriculture</a:t>
            </a:r>
            <a:endParaRPr lang="en-US" sz="2300" dirty="0"/>
          </a:p>
        </p:txBody>
      </p:sp>
      <p:sp>
        <p:nvSpPr>
          <p:cNvPr id="16" name="Text 9">
            <a:extLst>
              <a:ext uri="{FF2B5EF4-FFF2-40B4-BE49-F238E27FC236}">
                <a16:creationId xmlns:a16="http://schemas.microsoft.com/office/drawing/2014/main" id="{D84127DF-2B1C-2CA5-E4A5-51A22BB9C9C6}"/>
              </a:ext>
            </a:extLst>
          </p:cNvPr>
          <p:cNvSpPr/>
          <p:nvPr/>
        </p:nvSpPr>
        <p:spPr>
          <a:xfrm>
            <a:off x="1164769" y="4461876"/>
            <a:ext cx="3041213" cy="1088708"/>
          </a:xfrm>
          <a:prstGeom prst="rect">
            <a:avLst/>
          </a:prstGeom>
          <a:noFill/>
          <a:ln/>
        </p:spPr>
        <p:txBody>
          <a:bodyPr wrap="square" lIns="0" tIns="0" rIns="0" bIns="0" rtlCol="0" anchor="t"/>
          <a:lstStyle/>
          <a:p>
            <a:pPr marL="0" indent="0">
              <a:lnSpc>
                <a:spcPts val="2850"/>
              </a:lnSpc>
              <a:buNone/>
            </a:pPr>
            <a:r>
              <a:rPr lang="en-US" sz="1900" dirty="0">
                <a:solidFill>
                  <a:srgbClr val="272525"/>
                </a:solidFill>
                <a:latin typeface="Inter" pitchFamily="34" charset="0"/>
                <a:ea typeface="Inter" pitchFamily="34" charset="-122"/>
                <a:cs typeface="Inter" pitchFamily="34" charset="-120"/>
              </a:rPr>
              <a:t>Pesticides, fertilizers, and animal waste contribute to soil and water pollution.</a:t>
            </a:r>
            <a:endParaRPr lang="en-US" sz="1900" dirty="0"/>
          </a:p>
        </p:txBody>
      </p:sp>
      <p:sp>
        <p:nvSpPr>
          <p:cNvPr id="17" name="Shape 10">
            <a:extLst>
              <a:ext uri="{FF2B5EF4-FFF2-40B4-BE49-F238E27FC236}">
                <a16:creationId xmlns:a16="http://schemas.microsoft.com/office/drawing/2014/main" id="{BEB233FD-C33A-0A83-C0B9-5085A8CE9F74}"/>
              </a:ext>
            </a:extLst>
          </p:cNvPr>
          <p:cNvSpPr/>
          <p:nvPr/>
        </p:nvSpPr>
        <p:spPr>
          <a:xfrm>
            <a:off x="4432797" y="3953717"/>
            <a:ext cx="396835" cy="396835"/>
          </a:xfrm>
          <a:prstGeom prst="roundRect">
            <a:avLst>
              <a:gd name="adj" fmla="val 24007"/>
            </a:avLst>
          </a:prstGeom>
          <a:solidFill>
            <a:srgbClr val="CCEEFF"/>
          </a:solidFill>
          <a:ln w="7620">
            <a:solidFill>
              <a:srgbClr val="B2D4E5"/>
            </a:solidFill>
            <a:prstDash val="solid"/>
          </a:ln>
        </p:spPr>
        <p:txBody>
          <a:bodyPr/>
          <a:lstStyle/>
          <a:p>
            <a:endParaRPr lang="it-IT"/>
          </a:p>
        </p:txBody>
      </p:sp>
      <p:sp>
        <p:nvSpPr>
          <p:cNvPr id="18" name="Text 11">
            <a:extLst>
              <a:ext uri="{FF2B5EF4-FFF2-40B4-BE49-F238E27FC236}">
                <a16:creationId xmlns:a16="http://schemas.microsoft.com/office/drawing/2014/main" id="{5365E83C-50DD-786D-71D5-E4AB5323FCF4}"/>
              </a:ext>
            </a:extLst>
          </p:cNvPr>
          <p:cNvSpPr/>
          <p:nvPr/>
        </p:nvSpPr>
        <p:spPr>
          <a:xfrm>
            <a:off x="5056446" y="3953717"/>
            <a:ext cx="2977039" cy="372070"/>
          </a:xfrm>
          <a:prstGeom prst="rect">
            <a:avLst/>
          </a:prstGeom>
          <a:noFill/>
          <a:ln/>
        </p:spPr>
        <p:txBody>
          <a:bodyPr wrap="none" lIns="0" tIns="0" rIns="0" bIns="0" rtlCol="0" anchor="t"/>
          <a:lstStyle/>
          <a:p>
            <a:pPr marL="0" indent="0">
              <a:lnSpc>
                <a:spcPts val="2900"/>
              </a:lnSpc>
              <a:buNone/>
            </a:pPr>
            <a:r>
              <a:rPr lang="en-US" sz="2300" b="1" dirty="0">
                <a:solidFill>
                  <a:srgbClr val="272525"/>
                </a:solidFill>
                <a:latin typeface="Petrona Bold" pitchFamily="34" charset="0"/>
                <a:ea typeface="Petrona Bold" pitchFamily="34" charset="-122"/>
                <a:cs typeface="Petrona Bold" pitchFamily="34" charset="-120"/>
              </a:rPr>
              <a:t>Waste Disposal</a:t>
            </a:r>
            <a:endParaRPr lang="en-US" sz="2300" dirty="0"/>
          </a:p>
        </p:txBody>
      </p:sp>
      <p:sp>
        <p:nvSpPr>
          <p:cNvPr id="19" name="Text 12">
            <a:extLst>
              <a:ext uri="{FF2B5EF4-FFF2-40B4-BE49-F238E27FC236}">
                <a16:creationId xmlns:a16="http://schemas.microsoft.com/office/drawing/2014/main" id="{1BEE75B8-4ADB-AF0F-44D7-6167C7767374}"/>
              </a:ext>
            </a:extLst>
          </p:cNvPr>
          <p:cNvSpPr/>
          <p:nvPr/>
        </p:nvSpPr>
        <p:spPr>
          <a:xfrm>
            <a:off x="5056446" y="4461876"/>
            <a:ext cx="3041213" cy="1814513"/>
          </a:xfrm>
          <a:prstGeom prst="rect">
            <a:avLst/>
          </a:prstGeom>
          <a:noFill/>
          <a:ln/>
        </p:spPr>
        <p:txBody>
          <a:bodyPr wrap="square" lIns="0" tIns="0" rIns="0" bIns="0" rtlCol="0" anchor="t"/>
          <a:lstStyle/>
          <a:p>
            <a:pPr marL="0" indent="0">
              <a:lnSpc>
                <a:spcPts val="2850"/>
              </a:lnSpc>
              <a:buNone/>
            </a:pPr>
            <a:r>
              <a:rPr lang="en-US" sz="1900" dirty="0">
                <a:solidFill>
                  <a:srgbClr val="272525"/>
                </a:solidFill>
                <a:latin typeface="Inter" pitchFamily="34" charset="0"/>
                <a:ea typeface="Inter" pitchFamily="34" charset="-122"/>
                <a:cs typeface="Inter" pitchFamily="34" charset="-120"/>
              </a:rPr>
              <a:t>Improper waste management practices can lead to landfilling, incineration, and pollution of air, water, and soil.</a:t>
            </a:r>
            <a:endParaRPr lang="en-US" sz="1900" dirty="0"/>
          </a:p>
        </p:txBody>
      </p:sp>
    </p:spTree>
    <p:extLst>
      <p:ext uri="{BB962C8B-B14F-4D97-AF65-F5344CB8AC3E}">
        <p14:creationId xmlns:p14="http://schemas.microsoft.com/office/powerpoint/2010/main" val="3649061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a:extLst>
              <a:ext uri="{FF2B5EF4-FFF2-40B4-BE49-F238E27FC236}">
                <a16:creationId xmlns:a16="http://schemas.microsoft.com/office/drawing/2014/main" id="{B9D68754-75D0-D2ED-1A18-2C56ADDDB031}"/>
              </a:ext>
            </a:extLst>
          </p:cNvPr>
          <p:cNvSpPr>
            <a:spLocks noGrp="1"/>
          </p:cNvSpPr>
          <p:nvPr>
            <p:ph type="sldNum" sz="quarter" idx="4"/>
          </p:nvPr>
        </p:nvSpPr>
        <p:spPr/>
        <p:txBody>
          <a:bodyPr/>
          <a:lstStyle/>
          <a:p>
            <a:pPr rtl="0"/>
            <a:fld id="{9860EDB8-5305-433F-BE41-D7A86D811DB3}" type="slidenum">
              <a:rPr lang="hu-HU" smtClean="0"/>
              <a:pPr rtl="0"/>
              <a:t>5</a:t>
            </a:fld>
            <a:endParaRPr lang="hu-HU" dirty="0"/>
          </a:p>
        </p:txBody>
      </p:sp>
      <p:sp>
        <p:nvSpPr>
          <p:cNvPr id="5" name="Élőláb helye 4">
            <a:extLst>
              <a:ext uri="{FF2B5EF4-FFF2-40B4-BE49-F238E27FC236}">
                <a16:creationId xmlns:a16="http://schemas.microsoft.com/office/drawing/2014/main" id="{96290F56-F2F5-B852-753F-76BF61F076BF}"/>
              </a:ext>
            </a:extLst>
          </p:cNvPr>
          <p:cNvSpPr>
            <a:spLocks noGrp="1"/>
          </p:cNvSpPr>
          <p:nvPr>
            <p:ph type="ftr" sz="quarter" idx="3"/>
          </p:nvPr>
        </p:nvSpPr>
        <p:spPr/>
        <p:txBody>
          <a:bodyPr/>
          <a:lstStyle/>
          <a:p>
            <a:pPr rtl="0"/>
            <a:r>
              <a:rPr lang="en-US" dirty="0"/>
              <a:t>Go Green Against Climate Change - 2023-1-RO01-KA220-SCH-000161283 </a:t>
            </a:r>
            <a:endParaRPr lang="hu-HU" dirty="0"/>
          </a:p>
        </p:txBody>
      </p:sp>
      <p:sp>
        <p:nvSpPr>
          <p:cNvPr id="7" name="Text 0">
            <a:extLst>
              <a:ext uri="{FF2B5EF4-FFF2-40B4-BE49-F238E27FC236}">
                <a16:creationId xmlns:a16="http://schemas.microsoft.com/office/drawing/2014/main" id="{1B6A8CBA-1A71-B1C4-D828-8506AF272B8E}"/>
              </a:ext>
            </a:extLst>
          </p:cNvPr>
          <p:cNvSpPr/>
          <p:nvPr/>
        </p:nvSpPr>
        <p:spPr>
          <a:xfrm>
            <a:off x="589249" y="395730"/>
            <a:ext cx="8872538" cy="744260"/>
          </a:xfrm>
          <a:prstGeom prst="rect">
            <a:avLst/>
          </a:prstGeom>
          <a:noFill/>
          <a:ln/>
        </p:spPr>
        <p:txBody>
          <a:bodyPr wrap="none" lIns="0" tIns="0" rIns="0" bIns="0" rtlCol="0" anchor="t"/>
          <a:lstStyle/>
          <a:p>
            <a:pPr marL="0" indent="0">
              <a:lnSpc>
                <a:spcPts val="5850"/>
              </a:lnSpc>
              <a:buNone/>
            </a:pPr>
            <a:r>
              <a:rPr lang="en-US" sz="4650" b="1" dirty="0">
                <a:solidFill>
                  <a:srgbClr val="000000"/>
                </a:solidFill>
                <a:latin typeface="Petrona Bold" pitchFamily="34" charset="0"/>
                <a:ea typeface="Petrona Bold" pitchFamily="34" charset="-122"/>
                <a:cs typeface="Petrona Bold" pitchFamily="34" charset="-120"/>
              </a:rPr>
              <a:t>Air Pollution: Causes and Effects</a:t>
            </a:r>
            <a:endParaRPr lang="en-US" sz="4650" dirty="0"/>
          </a:p>
        </p:txBody>
      </p:sp>
      <p:sp>
        <p:nvSpPr>
          <p:cNvPr id="8" name="Text 1">
            <a:extLst>
              <a:ext uri="{FF2B5EF4-FFF2-40B4-BE49-F238E27FC236}">
                <a16:creationId xmlns:a16="http://schemas.microsoft.com/office/drawing/2014/main" id="{982E966C-963E-C51C-28F5-BA35288520F4}"/>
              </a:ext>
            </a:extLst>
          </p:cNvPr>
          <p:cNvSpPr/>
          <p:nvPr/>
        </p:nvSpPr>
        <p:spPr>
          <a:xfrm>
            <a:off x="721601" y="1502423"/>
            <a:ext cx="2032593" cy="372070"/>
          </a:xfrm>
          <a:prstGeom prst="rect">
            <a:avLst/>
          </a:prstGeom>
          <a:noFill/>
          <a:ln/>
        </p:spPr>
        <p:txBody>
          <a:bodyPr wrap="none" lIns="0" tIns="0" rIns="0" bIns="0" rtlCol="0" anchor="t"/>
          <a:lstStyle/>
          <a:p>
            <a:pPr marL="0" indent="0">
              <a:lnSpc>
                <a:spcPts val="2900"/>
              </a:lnSpc>
              <a:buNone/>
            </a:pPr>
            <a:r>
              <a:rPr lang="en-US" sz="2300" b="1" dirty="0">
                <a:solidFill>
                  <a:srgbClr val="000000"/>
                </a:solidFill>
                <a:latin typeface="Inter"/>
                <a:ea typeface="Petrona Bold" pitchFamily="34" charset="-122"/>
                <a:cs typeface="Petrona Bold" pitchFamily="34" charset="-120"/>
              </a:rPr>
              <a:t>Causes</a:t>
            </a:r>
            <a:endParaRPr lang="en-US" sz="2300" dirty="0">
              <a:latin typeface="Inter"/>
            </a:endParaRPr>
          </a:p>
        </p:txBody>
      </p:sp>
      <p:sp>
        <p:nvSpPr>
          <p:cNvPr id="9" name="Text 2">
            <a:extLst>
              <a:ext uri="{FF2B5EF4-FFF2-40B4-BE49-F238E27FC236}">
                <a16:creationId xmlns:a16="http://schemas.microsoft.com/office/drawing/2014/main" id="{A71B3C93-F4A0-586C-4BB8-04E9F8C500CD}"/>
              </a:ext>
            </a:extLst>
          </p:cNvPr>
          <p:cNvSpPr/>
          <p:nvPr/>
        </p:nvSpPr>
        <p:spPr>
          <a:xfrm>
            <a:off x="721601" y="2101307"/>
            <a:ext cx="4263617" cy="725805"/>
          </a:xfrm>
          <a:prstGeom prst="rect">
            <a:avLst/>
          </a:prstGeom>
          <a:noFill/>
          <a:ln/>
        </p:spPr>
        <p:txBody>
          <a:bodyPr wrap="square" lIns="0" tIns="0" rIns="0" bIns="0" rtlCol="0" anchor="t"/>
          <a:lstStyle/>
          <a:p>
            <a:pPr marL="0" indent="0">
              <a:lnSpc>
                <a:spcPts val="2850"/>
              </a:lnSpc>
              <a:buNone/>
            </a:pPr>
            <a:r>
              <a:rPr lang="en-US" sz="1900" dirty="0">
                <a:solidFill>
                  <a:srgbClr val="272525"/>
                </a:solidFill>
                <a:latin typeface="Inter" pitchFamily="34" charset="0"/>
                <a:ea typeface="Inter" pitchFamily="34" charset="-122"/>
                <a:cs typeface="Inter" pitchFamily="34" charset="-120"/>
              </a:rPr>
              <a:t>Fossil fuel combustion, industrial emissions, and vehicle exhaust fumes are major contributors to air pollution.</a:t>
            </a:r>
            <a:endParaRPr lang="en-US" sz="1900" dirty="0"/>
          </a:p>
        </p:txBody>
      </p:sp>
      <p:sp>
        <p:nvSpPr>
          <p:cNvPr id="10" name="Text 3">
            <a:extLst>
              <a:ext uri="{FF2B5EF4-FFF2-40B4-BE49-F238E27FC236}">
                <a16:creationId xmlns:a16="http://schemas.microsoft.com/office/drawing/2014/main" id="{BDEA557F-3774-D12E-368D-935384149478}"/>
              </a:ext>
            </a:extLst>
          </p:cNvPr>
          <p:cNvSpPr/>
          <p:nvPr/>
        </p:nvSpPr>
        <p:spPr>
          <a:xfrm>
            <a:off x="7527332" y="1502423"/>
            <a:ext cx="2032593" cy="372070"/>
          </a:xfrm>
          <a:prstGeom prst="rect">
            <a:avLst/>
          </a:prstGeom>
          <a:noFill/>
          <a:ln/>
        </p:spPr>
        <p:txBody>
          <a:bodyPr wrap="none" lIns="0" tIns="0" rIns="0" bIns="0" rtlCol="0" anchor="t"/>
          <a:lstStyle/>
          <a:p>
            <a:pPr marL="0" indent="0">
              <a:lnSpc>
                <a:spcPts val="2900"/>
              </a:lnSpc>
              <a:buNone/>
            </a:pPr>
            <a:r>
              <a:rPr lang="en-US" sz="2300" b="1" dirty="0">
                <a:solidFill>
                  <a:srgbClr val="000000"/>
                </a:solidFill>
                <a:latin typeface="Inter"/>
                <a:ea typeface="Petrona Bold" pitchFamily="34" charset="-122"/>
                <a:cs typeface="Petrona Bold" pitchFamily="34" charset="-120"/>
              </a:rPr>
              <a:t>Effects</a:t>
            </a:r>
            <a:endParaRPr lang="en-US" sz="2300" dirty="0">
              <a:latin typeface="Inter"/>
            </a:endParaRPr>
          </a:p>
        </p:txBody>
      </p:sp>
      <p:sp>
        <p:nvSpPr>
          <p:cNvPr id="11" name="Text 4">
            <a:extLst>
              <a:ext uri="{FF2B5EF4-FFF2-40B4-BE49-F238E27FC236}">
                <a16:creationId xmlns:a16="http://schemas.microsoft.com/office/drawing/2014/main" id="{8B89D77E-43EA-DCD3-B161-1FA3DE8C47C7}"/>
              </a:ext>
            </a:extLst>
          </p:cNvPr>
          <p:cNvSpPr/>
          <p:nvPr/>
        </p:nvSpPr>
        <p:spPr>
          <a:xfrm>
            <a:off x="7527332" y="2101307"/>
            <a:ext cx="4263617" cy="1088708"/>
          </a:xfrm>
          <a:prstGeom prst="rect">
            <a:avLst/>
          </a:prstGeom>
          <a:noFill/>
          <a:ln/>
        </p:spPr>
        <p:txBody>
          <a:bodyPr wrap="square" lIns="0" tIns="0" rIns="0" bIns="0" rtlCol="0" anchor="t"/>
          <a:lstStyle/>
          <a:p>
            <a:pPr marL="0" indent="0">
              <a:lnSpc>
                <a:spcPts val="2850"/>
              </a:lnSpc>
              <a:buNone/>
            </a:pPr>
            <a:r>
              <a:rPr lang="en-US" sz="1900" dirty="0">
                <a:solidFill>
                  <a:srgbClr val="272525"/>
                </a:solidFill>
                <a:latin typeface="Inter" pitchFamily="34" charset="0"/>
                <a:ea typeface="Inter" pitchFamily="34" charset="-122"/>
                <a:cs typeface="Inter" pitchFamily="34" charset="-120"/>
              </a:rPr>
              <a:t>Air pollution can cause respiratory problems, cardiovascular diseases, and other health issues, affecting both humans and the environment.</a:t>
            </a:r>
            <a:endParaRPr lang="en-US" sz="1900" dirty="0"/>
          </a:p>
        </p:txBody>
      </p:sp>
    </p:spTree>
    <p:extLst>
      <p:ext uri="{BB962C8B-B14F-4D97-AF65-F5344CB8AC3E}">
        <p14:creationId xmlns:p14="http://schemas.microsoft.com/office/powerpoint/2010/main" val="2555707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a:extLst>
              <a:ext uri="{FF2B5EF4-FFF2-40B4-BE49-F238E27FC236}">
                <a16:creationId xmlns:a16="http://schemas.microsoft.com/office/drawing/2014/main" id="{87AE6194-0624-D290-F13A-5555046EE8D6}"/>
              </a:ext>
            </a:extLst>
          </p:cNvPr>
          <p:cNvSpPr>
            <a:spLocks noGrp="1"/>
          </p:cNvSpPr>
          <p:nvPr>
            <p:ph type="sldNum" sz="quarter" idx="4"/>
          </p:nvPr>
        </p:nvSpPr>
        <p:spPr/>
        <p:txBody>
          <a:bodyPr/>
          <a:lstStyle/>
          <a:p>
            <a:pPr rtl="0"/>
            <a:fld id="{9860EDB8-5305-433F-BE41-D7A86D811DB3}" type="slidenum">
              <a:rPr lang="hu-HU" smtClean="0"/>
              <a:pPr rtl="0"/>
              <a:t>6</a:t>
            </a:fld>
            <a:endParaRPr lang="hu-HU" dirty="0"/>
          </a:p>
        </p:txBody>
      </p:sp>
      <p:sp>
        <p:nvSpPr>
          <p:cNvPr id="6" name="Text 0">
            <a:extLst>
              <a:ext uri="{FF2B5EF4-FFF2-40B4-BE49-F238E27FC236}">
                <a16:creationId xmlns:a16="http://schemas.microsoft.com/office/drawing/2014/main" id="{2EEA650F-2E6D-DC41-67E8-AB375BD3B8C9}"/>
              </a:ext>
            </a:extLst>
          </p:cNvPr>
          <p:cNvSpPr/>
          <p:nvPr/>
        </p:nvSpPr>
        <p:spPr>
          <a:xfrm>
            <a:off x="276427" y="167126"/>
            <a:ext cx="7989264" cy="744260"/>
          </a:xfrm>
          <a:prstGeom prst="rect">
            <a:avLst/>
          </a:prstGeom>
          <a:noFill/>
          <a:ln/>
        </p:spPr>
        <p:txBody>
          <a:bodyPr wrap="none" lIns="0" tIns="0" rIns="0" bIns="0" rtlCol="0" anchor="t"/>
          <a:lstStyle/>
          <a:p>
            <a:pPr marL="0" indent="0">
              <a:lnSpc>
                <a:spcPts val="5850"/>
              </a:lnSpc>
              <a:buNone/>
            </a:pPr>
            <a:r>
              <a:rPr lang="en-US" sz="3600" b="1" dirty="0">
                <a:solidFill>
                  <a:srgbClr val="000000"/>
                </a:solidFill>
                <a:latin typeface="Petrona Bold" pitchFamily="34" charset="0"/>
                <a:ea typeface="Petrona Bold" pitchFamily="34" charset="-122"/>
                <a:cs typeface="Petrona Bold" pitchFamily="34" charset="-120"/>
              </a:rPr>
              <a:t>Water Pollution: Sources and Consequences</a:t>
            </a:r>
            <a:endParaRPr lang="en-US" sz="3600" dirty="0"/>
          </a:p>
        </p:txBody>
      </p:sp>
      <p:sp>
        <p:nvSpPr>
          <p:cNvPr id="7" name="Text 1">
            <a:extLst>
              <a:ext uri="{FF2B5EF4-FFF2-40B4-BE49-F238E27FC236}">
                <a16:creationId xmlns:a16="http://schemas.microsoft.com/office/drawing/2014/main" id="{46A1269F-E61A-6A71-4C35-A85E50EF1FD9}"/>
              </a:ext>
            </a:extLst>
          </p:cNvPr>
          <p:cNvSpPr/>
          <p:nvPr/>
        </p:nvSpPr>
        <p:spPr>
          <a:xfrm>
            <a:off x="589252" y="1514459"/>
            <a:ext cx="1990966" cy="372070"/>
          </a:xfrm>
          <a:prstGeom prst="rect">
            <a:avLst/>
          </a:prstGeom>
          <a:noFill/>
          <a:ln/>
        </p:spPr>
        <p:txBody>
          <a:bodyPr wrap="none" lIns="0" tIns="0" rIns="0" bIns="0" rtlCol="0" anchor="t"/>
          <a:lstStyle/>
          <a:p>
            <a:pPr marL="0" indent="0">
              <a:lnSpc>
                <a:spcPts val="2900"/>
              </a:lnSpc>
              <a:buNone/>
            </a:pPr>
            <a:r>
              <a:rPr lang="en-US" sz="2300" b="1" dirty="0">
                <a:solidFill>
                  <a:srgbClr val="000000"/>
                </a:solidFill>
                <a:latin typeface="Inter"/>
                <a:ea typeface="Petrona Bold" pitchFamily="34" charset="-122"/>
                <a:cs typeface="Petrona Bold" pitchFamily="34" charset="-120"/>
              </a:rPr>
              <a:t>Sources</a:t>
            </a:r>
            <a:endParaRPr lang="en-US" sz="2300" dirty="0">
              <a:latin typeface="Inter"/>
            </a:endParaRPr>
          </a:p>
        </p:txBody>
      </p:sp>
      <p:sp>
        <p:nvSpPr>
          <p:cNvPr id="8" name="Text 2">
            <a:extLst>
              <a:ext uri="{FF2B5EF4-FFF2-40B4-BE49-F238E27FC236}">
                <a16:creationId xmlns:a16="http://schemas.microsoft.com/office/drawing/2014/main" id="{A3FB554B-E554-F6DE-E6C0-87A424C98D58}"/>
              </a:ext>
            </a:extLst>
          </p:cNvPr>
          <p:cNvSpPr/>
          <p:nvPr/>
        </p:nvSpPr>
        <p:spPr>
          <a:xfrm>
            <a:off x="589252" y="2113343"/>
            <a:ext cx="4176298" cy="1088708"/>
          </a:xfrm>
          <a:prstGeom prst="rect">
            <a:avLst/>
          </a:prstGeom>
          <a:noFill/>
          <a:ln/>
        </p:spPr>
        <p:txBody>
          <a:bodyPr wrap="square" lIns="0" tIns="0" rIns="0" bIns="0" rtlCol="0" anchor="t"/>
          <a:lstStyle/>
          <a:p>
            <a:pPr marL="0" indent="0">
              <a:lnSpc>
                <a:spcPts val="2850"/>
              </a:lnSpc>
              <a:buNone/>
            </a:pPr>
            <a:r>
              <a:rPr lang="en-US" sz="1900" dirty="0">
                <a:solidFill>
                  <a:srgbClr val="272525"/>
                </a:solidFill>
                <a:latin typeface="Inter" pitchFamily="34" charset="0"/>
                <a:ea typeface="Inter" pitchFamily="34" charset="-122"/>
                <a:cs typeface="Inter" pitchFamily="34" charset="-120"/>
              </a:rPr>
              <a:t>Industrial discharge, sewage treatment plant overflows, agricultural runoff, and oil spills are common sources of water pollution.</a:t>
            </a:r>
            <a:endParaRPr lang="en-US" sz="1900" dirty="0"/>
          </a:p>
        </p:txBody>
      </p:sp>
      <p:sp>
        <p:nvSpPr>
          <p:cNvPr id="9" name="Text 3">
            <a:extLst>
              <a:ext uri="{FF2B5EF4-FFF2-40B4-BE49-F238E27FC236}">
                <a16:creationId xmlns:a16="http://schemas.microsoft.com/office/drawing/2014/main" id="{20E9773A-1B98-5E23-B30F-CE2E0D40E477}"/>
              </a:ext>
            </a:extLst>
          </p:cNvPr>
          <p:cNvSpPr/>
          <p:nvPr/>
        </p:nvSpPr>
        <p:spPr>
          <a:xfrm>
            <a:off x="7394983" y="1514459"/>
            <a:ext cx="1990966" cy="372070"/>
          </a:xfrm>
          <a:prstGeom prst="rect">
            <a:avLst/>
          </a:prstGeom>
          <a:noFill/>
          <a:ln/>
        </p:spPr>
        <p:txBody>
          <a:bodyPr wrap="none" lIns="0" tIns="0" rIns="0" bIns="0" rtlCol="0" anchor="t"/>
          <a:lstStyle/>
          <a:p>
            <a:pPr marL="0" indent="0">
              <a:lnSpc>
                <a:spcPts val="2900"/>
              </a:lnSpc>
              <a:buNone/>
            </a:pPr>
            <a:r>
              <a:rPr lang="en-US" sz="2300" b="1" dirty="0">
                <a:solidFill>
                  <a:srgbClr val="000000"/>
                </a:solidFill>
                <a:latin typeface="Inter"/>
                <a:ea typeface="Petrona Bold" pitchFamily="34" charset="-122"/>
                <a:cs typeface="Petrona Bold" pitchFamily="34" charset="-120"/>
              </a:rPr>
              <a:t>Consequences</a:t>
            </a:r>
            <a:endParaRPr lang="en-US" sz="2300" dirty="0">
              <a:latin typeface="Inter"/>
            </a:endParaRPr>
          </a:p>
        </p:txBody>
      </p:sp>
      <p:sp>
        <p:nvSpPr>
          <p:cNvPr id="10" name="Text 4">
            <a:extLst>
              <a:ext uri="{FF2B5EF4-FFF2-40B4-BE49-F238E27FC236}">
                <a16:creationId xmlns:a16="http://schemas.microsoft.com/office/drawing/2014/main" id="{C5097C40-C955-C72C-0ACA-B42F48202153}"/>
              </a:ext>
            </a:extLst>
          </p:cNvPr>
          <p:cNvSpPr/>
          <p:nvPr/>
        </p:nvSpPr>
        <p:spPr>
          <a:xfrm>
            <a:off x="7394983" y="2113343"/>
            <a:ext cx="4176298" cy="1088708"/>
          </a:xfrm>
          <a:prstGeom prst="rect">
            <a:avLst/>
          </a:prstGeom>
          <a:noFill/>
          <a:ln/>
        </p:spPr>
        <p:txBody>
          <a:bodyPr wrap="square" lIns="0" tIns="0" rIns="0" bIns="0" rtlCol="0" anchor="t"/>
          <a:lstStyle/>
          <a:p>
            <a:pPr marL="0" indent="0">
              <a:lnSpc>
                <a:spcPts val="2850"/>
              </a:lnSpc>
              <a:buNone/>
            </a:pPr>
            <a:r>
              <a:rPr lang="en-US" sz="1900" dirty="0">
                <a:solidFill>
                  <a:srgbClr val="272525"/>
                </a:solidFill>
                <a:latin typeface="Inter" pitchFamily="34" charset="0"/>
                <a:ea typeface="Inter" pitchFamily="34" charset="-122"/>
                <a:cs typeface="Inter" pitchFamily="34" charset="-120"/>
              </a:rPr>
              <a:t>Water pollution can lead to waterborne diseases, damage aquatic ecosystems, and disrupt water supplies for drinking and agriculture.</a:t>
            </a:r>
            <a:endParaRPr lang="en-US" sz="1900" dirty="0"/>
          </a:p>
        </p:txBody>
      </p:sp>
      <p:sp>
        <p:nvSpPr>
          <p:cNvPr id="11" name="Élőláb helye 4">
            <a:extLst>
              <a:ext uri="{FF2B5EF4-FFF2-40B4-BE49-F238E27FC236}">
                <a16:creationId xmlns:a16="http://schemas.microsoft.com/office/drawing/2014/main" id="{21CF76EF-5BE5-04E6-31A9-4F97D45727BA}"/>
              </a:ext>
            </a:extLst>
          </p:cNvPr>
          <p:cNvSpPr txBox="1">
            <a:spLocks/>
          </p:cNvSpPr>
          <p:nvPr/>
        </p:nvSpPr>
        <p:spPr>
          <a:xfrm>
            <a:off x="4595082" y="6196947"/>
            <a:ext cx="3001835" cy="744260"/>
          </a:xfrm>
          <a:prstGeom prst="rect">
            <a:avLst/>
          </a:prstGeom>
        </p:spPr>
        <p:txBody>
          <a:bodyPr/>
          <a:lstStyle>
            <a:defPPr rtl="0">
              <a:defRPr lang="hu-HU"/>
            </a:defPPr>
            <a:lvl1pPr marL="0" algn="l" defTabSz="914400" rtl="0" eaLnBrk="1" latinLnBrk="0" hangingPunct="1">
              <a:defRPr lang="hu-HU" sz="1800" kern="1200">
                <a:solidFill>
                  <a:schemeClr val="tx1"/>
                </a:solidFill>
                <a:latin typeface="+mn-lt"/>
                <a:ea typeface="+mn-ea"/>
                <a:cs typeface="+mn-cs"/>
              </a:defRPr>
            </a:lvl1pPr>
            <a:lvl2pPr marL="457200" algn="l" defTabSz="914400" rtl="0" eaLnBrk="1" latinLnBrk="0" hangingPunct="1">
              <a:defRPr lang="hu-HU" sz="1800" kern="1200">
                <a:solidFill>
                  <a:schemeClr val="tx1"/>
                </a:solidFill>
                <a:latin typeface="+mn-lt"/>
                <a:ea typeface="+mn-ea"/>
                <a:cs typeface="+mn-cs"/>
              </a:defRPr>
            </a:lvl2pPr>
            <a:lvl3pPr marL="914400" algn="l" defTabSz="914400" rtl="0" eaLnBrk="1" latinLnBrk="0" hangingPunct="1">
              <a:defRPr lang="hu-HU" sz="1800" kern="1200">
                <a:solidFill>
                  <a:schemeClr val="tx1"/>
                </a:solidFill>
                <a:latin typeface="+mn-lt"/>
                <a:ea typeface="+mn-ea"/>
                <a:cs typeface="+mn-cs"/>
              </a:defRPr>
            </a:lvl3pPr>
            <a:lvl4pPr marL="1371600" algn="l" defTabSz="914400" rtl="0" eaLnBrk="1" latinLnBrk="0" hangingPunct="1">
              <a:defRPr lang="hu-HU" sz="1800" kern="1200">
                <a:solidFill>
                  <a:schemeClr val="tx1"/>
                </a:solidFill>
                <a:latin typeface="+mn-lt"/>
                <a:ea typeface="+mn-ea"/>
                <a:cs typeface="+mn-cs"/>
              </a:defRPr>
            </a:lvl4pPr>
            <a:lvl5pPr marL="1828800" algn="l" defTabSz="914400" rtl="0" eaLnBrk="1" latinLnBrk="0" hangingPunct="1">
              <a:defRPr lang="hu-HU" sz="1800" kern="1200">
                <a:solidFill>
                  <a:schemeClr val="tx1"/>
                </a:solidFill>
                <a:latin typeface="+mn-lt"/>
                <a:ea typeface="+mn-ea"/>
                <a:cs typeface="+mn-cs"/>
              </a:defRPr>
            </a:lvl5pPr>
            <a:lvl6pPr marL="2286000" algn="l" defTabSz="914400" rtl="0" eaLnBrk="1" latinLnBrk="0" hangingPunct="1">
              <a:defRPr lang="hu-HU" sz="1800" kern="1200">
                <a:solidFill>
                  <a:schemeClr val="tx1"/>
                </a:solidFill>
                <a:latin typeface="+mn-lt"/>
                <a:ea typeface="+mn-ea"/>
                <a:cs typeface="+mn-cs"/>
              </a:defRPr>
            </a:lvl6pPr>
            <a:lvl7pPr marL="2743200" algn="l" defTabSz="914400" rtl="0" eaLnBrk="1" latinLnBrk="0" hangingPunct="1">
              <a:defRPr lang="hu-HU" sz="1800" kern="1200">
                <a:solidFill>
                  <a:schemeClr val="tx1"/>
                </a:solidFill>
                <a:latin typeface="+mn-lt"/>
                <a:ea typeface="+mn-ea"/>
                <a:cs typeface="+mn-cs"/>
              </a:defRPr>
            </a:lvl7pPr>
            <a:lvl8pPr marL="3200400" algn="l" defTabSz="914400" rtl="0" eaLnBrk="1" latinLnBrk="0" hangingPunct="1">
              <a:defRPr lang="hu-HU" sz="1800" kern="1200">
                <a:solidFill>
                  <a:schemeClr val="tx1"/>
                </a:solidFill>
                <a:latin typeface="+mn-lt"/>
                <a:ea typeface="+mn-ea"/>
                <a:cs typeface="+mn-cs"/>
              </a:defRPr>
            </a:lvl8pPr>
            <a:lvl9pPr marL="3657600" algn="l" defTabSz="914400" rtl="0" eaLnBrk="1" latinLnBrk="0" hangingPunct="1">
              <a:defRPr lang="hu-HU" sz="1800" kern="1200">
                <a:solidFill>
                  <a:schemeClr val="tx1"/>
                </a:solidFill>
                <a:latin typeface="+mn-lt"/>
                <a:ea typeface="+mn-ea"/>
                <a:cs typeface="+mn-cs"/>
              </a:defRPr>
            </a:lvl9pPr>
          </a:lstStyle>
          <a:p>
            <a:pPr algn="ctr"/>
            <a:r>
              <a:rPr lang="en-US" sz="1200" dirty="0"/>
              <a:t>Go Green Against Climate Change - 2023-1-RO01-KA220-SCH-000161283 </a:t>
            </a:r>
          </a:p>
        </p:txBody>
      </p:sp>
    </p:spTree>
    <p:extLst>
      <p:ext uri="{BB962C8B-B14F-4D97-AF65-F5344CB8AC3E}">
        <p14:creationId xmlns:p14="http://schemas.microsoft.com/office/powerpoint/2010/main" val="1513868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Élőláb helye 1">
            <a:extLst>
              <a:ext uri="{FF2B5EF4-FFF2-40B4-BE49-F238E27FC236}">
                <a16:creationId xmlns:a16="http://schemas.microsoft.com/office/drawing/2014/main" id="{D2347E4C-4191-77BC-4248-4B09D90F555A}"/>
              </a:ext>
            </a:extLst>
          </p:cNvPr>
          <p:cNvSpPr>
            <a:spLocks noGrp="1"/>
          </p:cNvSpPr>
          <p:nvPr>
            <p:ph type="ftr" sz="quarter" idx="11"/>
          </p:nvPr>
        </p:nvSpPr>
        <p:spPr/>
        <p:txBody>
          <a:bodyPr/>
          <a:lstStyle/>
          <a:p>
            <a:pPr rtl="0"/>
            <a:r>
              <a:rPr lang="en-US" dirty="0"/>
              <a:t>Go Green Against Climate Change - 2023-1-RO01-KA220-SCH-000161283 </a:t>
            </a:r>
            <a:endParaRPr lang="hu-HU" dirty="0"/>
          </a:p>
        </p:txBody>
      </p:sp>
      <p:sp>
        <p:nvSpPr>
          <p:cNvPr id="3" name="Dia számának helye 2">
            <a:extLst>
              <a:ext uri="{FF2B5EF4-FFF2-40B4-BE49-F238E27FC236}">
                <a16:creationId xmlns:a16="http://schemas.microsoft.com/office/drawing/2014/main" id="{05C34AC7-A281-5F5F-8CE1-C858DE1FF99D}"/>
              </a:ext>
            </a:extLst>
          </p:cNvPr>
          <p:cNvSpPr>
            <a:spLocks noGrp="1"/>
          </p:cNvSpPr>
          <p:nvPr>
            <p:ph type="sldNum" sz="quarter" idx="12"/>
          </p:nvPr>
        </p:nvSpPr>
        <p:spPr/>
        <p:txBody>
          <a:bodyPr/>
          <a:lstStyle/>
          <a:p>
            <a:pPr rtl="0"/>
            <a:fld id="{9860EDB8-5305-433F-BE41-D7A86D811DB3}" type="slidenum">
              <a:rPr lang="hu-HU" smtClean="0"/>
              <a:pPr rtl="0"/>
              <a:t>7</a:t>
            </a:fld>
            <a:endParaRPr lang="hu-HU" dirty="0"/>
          </a:p>
        </p:txBody>
      </p:sp>
      <p:sp>
        <p:nvSpPr>
          <p:cNvPr id="7" name="Text 0">
            <a:extLst>
              <a:ext uri="{FF2B5EF4-FFF2-40B4-BE49-F238E27FC236}">
                <a16:creationId xmlns:a16="http://schemas.microsoft.com/office/drawing/2014/main" id="{EAE965CE-83F5-B1CF-9066-F892B02011A8}"/>
              </a:ext>
            </a:extLst>
          </p:cNvPr>
          <p:cNvSpPr/>
          <p:nvPr/>
        </p:nvSpPr>
        <p:spPr>
          <a:xfrm>
            <a:off x="280630" y="343876"/>
            <a:ext cx="10295930" cy="744260"/>
          </a:xfrm>
          <a:prstGeom prst="rect">
            <a:avLst/>
          </a:prstGeom>
          <a:noFill/>
          <a:ln/>
        </p:spPr>
        <p:txBody>
          <a:bodyPr wrap="none" lIns="0" tIns="0" rIns="0" bIns="0" rtlCol="0" anchor="t"/>
          <a:lstStyle/>
          <a:p>
            <a:pPr marL="0" indent="0">
              <a:lnSpc>
                <a:spcPts val="5850"/>
              </a:lnSpc>
              <a:buNone/>
            </a:pPr>
            <a:r>
              <a:rPr lang="en-US" sz="4000" b="1" dirty="0">
                <a:solidFill>
                  <a:srgbClr val="000000"/>
                </a:solidFill>
                <a:latin typeface="Petrona Bold" pitchFamily="34" charset="0"/>
                <a:ea typeface="Petrona Bold" pitchFamily="34" charset="-122"/>
                <a:cs typeface="Petrona Bold" pitchFamily="34" charset="-120"/>
              </a:rPr>
              <a:t>Soil Pollution: Impacts on Agriculture</a:t>
            </a:r>
            <a:endParaRPr lang="en-US" sz="4000" dirty="0"/>
          </a:p>
        </p:txBody>
      </p:sp>
      <p:sp>
        <p:nvSpPr>
          <p:cNvPr id="8" name="Text 1">
            <a:extLst>
              <a:ext uri="{FF2B5EF4-FFF2-40B4-BE49-F238E27FC236}">
                <a16:creationId xmlns:a16="http://schemas.microsoft.com/office/drawing/2014/main" id="{1DF518D3-02E2-76A6-FB70-AF244974F3B0}"/>
              </a:ext>
            </a:extLst>
          </p:cNvPr>
          <p:cNvSpPr/>
          <p:nvPr/>
        </p:nvSpPr>
        <p:spPr>
          <a:xfrm>
            <a:off x="521208" y="1443250"/>
            <a:ext cx="1768745" cy="372070"/>
          </a:xfrm>
          <a:prstGeom prst="rect">
            <a:avLst/>
          </a:prstGeom>
          <a:noFill/>
          <a:ln/>
        </p:spPr>
        <p:txBody>
          <a:bodyPr wrap="none" lIns="0" tIns="0" rIns="0" bIns="0" rtlCol="0" anchor="t"/>
          <a:lstStyle/>
          <a:p>
            <a:pPr marL="0" indent="0">
              <a:lnSpc>
                <a:spcPts val="2900"/>
              </a:lnSpc>
              <a:buNone/>
            </a:pPr>
            <a:r>
              <a:rPr lang="en-US" sz="2300" b="1" dirty="0">
                <a:solidFill>
                  <a:srgbClr val="000000"/>
                </a:solidFill>
                <a:latin typeface="Inter"/>
                <a:ea typeface="Petrona Bold" pitchFamily="34" charset="-122"/>
                <a:cs typeface="Petrona Bold" pitchFamily="34" charset="-120"/>
              </a:rPr>
              <a:t>Impacts</a:t>
            </a:r>
            <a:endParaRPr lang="en-US" sz="2300" dirty="0">
              <a:latin typeface="Inter"/>
            </a:endParaRPr>
          </a:p>
        </p:txBody>
      </p:sp>
      <p:sp>
        <p:nvSpPr>
          <p:cNvPr id="9" name="Text 2">
            <a:extLst>
              <a:ext uri="{FF2B5EF4-FFF2-40B4-BE49-F238E27FC236}">
                <a16:creationId xmlns:a16="http://schemas.microsoft.com/office/drawing/2014/main" id="{EBA4A5DB-F965-6D10-03EE-91A4F3BDF8D9}"/>
              </a:ext>
            </a:extLst>
          </p:cNvPr>
          <p:cNvSpPr/>
          <p:nvPr/>
        </p:nvSpPr>
        <p:spPr>
          <a:xfrm>
            <a:off x="521208" y="2042134"/>
            <a:ext cx="3710163" cy="725805"/>
          </a:xfrm>
          <a:prstGeom prst="rect">
            <a:avLst/>
          </a:prstGeom>
          <a:noFill/>
          <a:ln/>
        </p:spPr>
        <p:txBody>
          <a:bodyPr wrap="square" lIns="0" tIns="0" rIns="0" bIns="0" rtlCol="0" anchor="t"/>
          <a:lstStyle/>
          <a:p>
            <a:pPr marL="0" indent="0">
              <a:lnSpc>
                <a:spcPts val="2850"/>
              </a:lnSpc>
              <a:buNone/>
            </a:pPr>
            <a:r>
              <a:rPr lang="en-US" sz="1900" dirty="0">
                <a:solidFill>
                  <a:srgbClr val="272525"/>
                </a:solidFill>
                <a:latin typeface="Inter" pitchFamily="34" charset="0"/>
                <a:ea typeface="Inter" pitchFamily="34" charset="-122"/>
                <a:cs typeface="Inter" pitchFamily="34" charset="-120"/>
              </a:rPr>
              <a:t>Soil pollution can reduce crop yields, contaminate food sources, and harm soil organisms essential for fertility.</a:t>
            </a:r>
            <a:endParaRPr lang="en-US" sz="1900" dirty="0"/>
          </a:p>
        </p:txBody>
      </p:sp>
      <p:sp>
        <p:nvSpPr>
          <p:cNvPr id="10" name="Text 3">
            <a:extLst>
              <a:ext uri="{FF2B5EF4-FFF2-40B4-BE49-F238E27FC236}">
                <a16:creationId xmlns:a16="http://schemas.microsoft.com/office/drawing/2014/main" id="{4C064B2A-98AA-6C67-A743-DAEBA5DAF7D5}"/>
              </a:ext>
            </a:extLst>
          </p:cNvPr>
          <p:cNvSpPr/>
          <p:nvPr/>
        </p:nvSpPr>
        <p:spPr>
          <a:xfrm>
            <a:off x="7326939" y="1443250"/>
            <a:ext cx="1768745" cy="372070"/>
          </a:xfrm>
          <a:prstGeom prst="rect">
            <a:avLst/>
          </a:prstGeom>
          <a:noFill/>
          <a:ln/>
        </p:spPr>
        <p:txBody>
          <a:bodyPr wrap="none" lIns="0" tIns="0" rIns="0" bIns="0" rtlCol="0" anchor="t"/>
          <a:lstStyle/>
          <a:p>
            <a:pPr marL="0" indent="0">
              <a:lnSpc>
                <a:spcPts val="2900"/>
              </a:lnSpc>
              <a:buNone/>
            </a:pPr>
            <a:r>
              <a:rPr lang="en-US" sz="2300" b="1" dirty="0">
                <a:solidFill>
                  <a:srgbClr val="000000"/>
                </a:solidFill>
                <a:latin typeface="Inter"/>
                <a:ea typeface="Petrona Bold" pitchFamily="34" charset="-122"/>
                <a:cs typeface="Petrona Bold" pitchFamily="34" charset="-120"/>
              </a:rPr>
              <a:t>Agriculture</a:t>
            </a:r>
            <a:endParaRPr lang="en-US" sz="2300" dirty="0">
              <a:latin typeface="Inter"/>
            </a:endParaRPr>
          </a:p>
        </p:txBody>
      </p:sp>
      <p:sp>
        <p:nvSpPr>
          <p:cNvPr id="11" name="Text 4">
            <a:extLst>
              <a:ext uri="{FF2B5EF4-FFF2-40B4-BE49-F238E27FC236}">
                <a16:creationId xmlns:a16="http://schemas.microsoft.com/office/drawing/2014/main" id="{96C8D06D-3591-78B6-0FEE-40E9502A4931}"/>
              </a:ext>
            </a:extLst>
          </p:cNvPr>
          <p:cNvSpPr/>
          <p:nvPr/>
        </p:nvSpPr>
        <p:spPr>
          <a:xfrm>
            <a:off x="7326939" y="2042134"/>
            <a:ext cx="3710163" cy="725805"/>
          </a:xfrm>
          <a:prstGeom prst="rect">
            <a:avLst/>
          </a:prstGeom>
          <a:noFill/>
          <a:ln/>
        </p:spPr>
        <p:txBody>
          <a:bodyPr wrap="square" lIns="0" tIns="0" rIns="0" bIns="0" rtlCol="0" anchor="t"/>
          <a:lstStyle/>
          <a:p>
            <a:pPr marL="0" indent="0">
              <a:lnSpc>
                <a:spcPts val="2850"/>
              </a:lnSpc>
              <a:buNone/>
            </a:pPr>
            <a:r>
              <a:rPr lang="en-US" sz="1900" dirty="0">
                <a:solidFill>
                  <a:srgbClr val="272525"/>
                </a:solidFill>
                <a:latin typeface="Inter" pitchFamily="34" charset="0"/>
                <a:ea typeface="Inter" pitchFamily="34" charset="-122"/>
                <a:cs typeface="Inter" pitchFamily="34" charset="-120"/>
              </a:rPr>
              <a:t>Excessive use of pesticides, fertilizers, and unsustainable farming practices contribute to soil pollution.</a:t>
            </a:r>
            <a:endParaRPr lang="en-US" sz="1900" dirty="0"/>
          </a:p>
        </p:txBody>
      </p:sp>
      <p:pic>
        <p:nvPicPr>
          <p:cNvPr id="5" name="Immagine 4" descr="Immagine che contiene terreno, aria aperta, bibita analcolica, lettiera&#10;&#10;Descrizione generata automaticamente">
            <a:extLst>
              <a:ext uri="{FF2B5EF4-FFF2-40B4-BE49-F238E27FC236}">
                <a16:creationId xmlns:a16="http://schemas.microsoft.com/office/drawing/2014/main" id="{D47519BC-1558-3366-CD73-B650536D66DE}"/>
              </a:ext>
            </a:extLst>
          </p:cNvPr>
          <p:cNvPicPr>
            <a:picLocks noChangeAspect="1"/>
          </p:cNvPicPr>
          <p:nvPr/>
        </p:nvPicPr>
        <p:blipFill>
          <a:blip r:embed="rId2"/>
          <a:stretch>
            <a:fillRect/>
          </a:stretch>
        </p:blipFill>
        <p:spPr>
          <a:xfrm>
            <a:off x="475032" y="3721937"/>
            <a:ext cx="4006893" cy="2254545"/>
          </a:xfrm>
          <a:prstGeom prst="rect">
            <a:avLst/>
          </a:prstGeom>
        </p:spPr>
      </p:pic>
      <p:pic>
        <p:nvPicPr>
          <p:cNvPr id="12" name="Immagine 11" descr="Immagine che contiene aria aperta, cielo, erba, Macchina agricola&#10;&#10;Descrizione generata automaticamente">
            <a:extLst>
              <a:ext uri="{FF2B5EF4-FFF2-40B4-BE49-F238E27FC236}">
                <a16:creationId xmlns:a16="http://schemas.microsoft.com/office/drawing/2014/main" id="{70DB2A39-9B05-44BA-AEAE-3B0514847232}"/>
              </a:ext>
            </a:extLst>
          </p:cNvPr>
          <p:cNvPicPr>
            <a:picLocks noChangeAspect="1"/>
          </p:cNvPicPr>
          <p:nvPr/>
        </p:nvPicPr>
        <p:blipFill>
          <a:blip r:embed="rId3"/>
          <a:stretch>
            <a:fillRect/>
          </a:stretch>
        </p:blipFill>
        <p:spPr>
          <a:xfrm>
            <a:off x="7585932" y="3721936"/>
            <a:ext cx="3381818" cy="2254545"/>
          </a:xfrm>
          <a:prstGeom prst="rect">
            <a:avLst/>
          </a:prstGeom>
        </p:spPr>
      </p:pic>
    </p:spTree>
    <p:extLst>
      <p:ext uri="{BB962C8B-B14F-4D97-AF65-F5344CB8AC3E}">
        <p14:creationId xmlns:p14="http://schemas.microsoft.com/office/powerpoint/2010/main" val="179103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Élőláb helye 1">
            <a:extLst>
              <a:ext uri="{FF2B5EF4-FFF2-40B4-BE49-F238E27FC236}">
                <a16:creationId xmlns:a16="http://schemas.microsoft.com/office/drawing/2014/main" id="{4E02EDBB-F929-3959-DCF5-25DFD56F7CE4}"/>
              </a:ext>
            </a:extLst>
          </p:cNvPr>
          <p:cNvSpPr>
            <a:spLocks noGrp="1"/>
          </p:cNvSpPr>
          <p:nvPr>
            <p:ph type="ftr" sz="quarter" idx="11"/>
          </p:nvPr>
        </p:nvSpPr>
        <p:spPr>
          <a:xfrm>
            <a:off x="4347258" y="5243254"/>
            <a:ext cx="2895600" cy="365125"/>
          </a:xfrm>
        </p:spPr>
        <p:txBody>
          <a:bodyPr/>
          <a:lstStyle/>
          <a:p>
            <a:pPr rtl="0"/>
            <a:r>
              <a:rPr lang="en-US"/>
              <a:t>Go Green Against Climate Change - 2023-1-RO01-KA220-SCH-000161283 </a:t>
            </a:r>
            <a:endParaRPr lang="hu-HU" dirty="0"/>
          </a:p>
        </p:txBody>
      </p:sp>
      <p:sp>
        <p:nvSpPr>
          <p:cNvPr id="3" name="Dia számának helye 2">
            <a:extLst>
              <a:ext uri="{FF2B5EF4-FFF2-40B4-BE49-F238E27FC236}">
                <a16:creationId xmlns:a16="http://schemas.microsoft.com/office/drawing/2014/main" id="{5A250492-6AAC-AF0E-83BD-A696CEBE6A44}"/>
              </a:ext>
            </a:extLst>
          </p:cNvPr>
          <p:cNvSpPr>
            <a:spLocks noGrp="1"/>
          </p:cNvSpPr>
          <p:nvPr>
            <p:ph type="sldNum" sz="quarter" idx="12"/>
          </p:nvPr>
        </p:nvSpPr>
        <p:spPr/>
        <p:txBody>
          <a:bodyPr/>
          <a:lstStyle/>
          <a:p>
            <a:pPr rtl="0"/>
            <a:fld id="{9860EDB8-5305-433F-BE41-D7A86D811DB3}" type="slidenum">
              <a:rPr lang="hu-HU" smtClean="0"/>
              <a:pPr rtl="0"/>
              <a:t>8</a:t>
            </a:fld>
            <a:endParaRPr lang="hu-HU" dirty="0"/>
          </a:p>
        </p:txBody>
      </p:sp>
      <p:sp>
        <p:nvSpPr>
          <p:cNvPr id="6" name="CasellaDiTesto 5">
            <a:extLst>
              <a:ext uri="{FF2B5EF4-FFF2-40B4-BE49-F238E27FC236}">
                <a16:creationId xmlns:a16="http://schemas.microsoft.com/office/drawing/2014/main" id="{0CA17B25-341B-2CF4-4E0E-EFFFFDA5B894}"/>
              </a:ext>
            </a:extLst>
          </p:cNvPr>
          <p:cNvSpPr txBox="1"/>
          <p:nvPr/>
        </p:nvSpPr>
        <p:spPr>
          <a:xfrm>
            <a:off x="272716" y="1475874"/>
            <a:ext cx="8103188" cy="4331368"/>
          </a:xfrm>
          <a:prstGeom prst="rect">
            <a:avLst/>
          </a:prstGeom>
          <a:solidFill>
            <a:schemeClr val="bg1"/>
          </a:solidFill>
        </p:spPr>
        <p:txBody>
          <a:bodyPr wrap="square" rtlCol="0">
            <a:spAutoFit/>
          </a:bodyPr>
          <a:lstStyle/>
          <a:p>
            <a:endParaRPr lang="it-IT" dirty="0"/>
          </a:p>
        </p:txBody>
      </p:sp>
      <p:pic>
        <p:nvPicPr>
          <p:cNvPr id="7" name="Image 0" descr="preencoded.png">
            <a:extLst>
              <a:ext uri="{FF2B5EF4-FFF2-40B4-BE49-F238E27FC236}">
                <a16:creationId xmlns:a16="http://schemas.microsoft.com/office/drawing/2014/main" id="{2F2FFD29-B963-1B08-7F69-B3DA6A4479D5}"/>
              </a:ext>
            </a:extLst>
          </p:cNvPr>
          <p:cNvPicPr>
            <a:picLocks noChangeAspect="1"/>
          </p:cNvPicPr>
          <p:nvPr/>
        </p:nvPicPr>
        <p:blipFill>
          <a:blip r:embed="rId2"/>
          <a:stretch>
            <a:fillRect/>
          </a:stretch>
        </p:blipFill>
        <p:spPr>
          <a:xfrm>
            <a:off x="8675352" y="1786005"/>
            <a:ext cx="3302964" cy="4954446"/>
          </a:xfrm>
          <a:prstGeom prst="rect">
            <a:avLst/>
          </a:prstGeom>
        </p:spPr>
      </p:pic>
      <p:sp>
        <p:nvSpPr>
          <p:cNvPr id="8" name="Text 0">
            <a:extLst>
              <a:ext uri="{FF2B5EF4-FFF2-40B4-BE49-F238E27FC236}">
                <a16:creationId xmlns:a16="http://schemas.microsoft.com/office/drawing/2014/main" id="{0EAC0632-0AC5-BEFE-B478-F9B68ADD8BD7}"/>
              </a:ext>
            </a:extLst>
          </p:cNvPr>
          <p:cNvSpPr/>
          <p:nvPr/>
        </p:nvSpPr>
        <p:spPr>
          <a:xfrm>
            <a:off x="492848" y="177653"/>
            <a:ext cx="7188994" cy="744260"/>
          </a:xfrm>
          <a:prstGeom prst="rect">
            <a:avLst/>
          </a:prstGeom>
          <a:noFill/>
          <a:ln/>
        </p:spPr>
        <p:txBody>
          <a:bodyPr wrap="none" lIns="0" tIns="0" rIns="0" bIns="0" rtlCol="0" anchor="t"/>
          <a:lstStyle/>
          <a:p>
            <a:pPr marL="0" indent="0">
              <a:lnSpc>
                <a:spcPts val="5850"/>
              </a:lnSpc>
              <a:buNone/>
            </a:pPr>
            <a:r>
              <a:rPr lang="en-US" sz="4650" b="1" dirty="0">
                <a:solidFill>
                  <a:srgbClr val="000000"/>
                </a:solidFill>
                <a:latin typeface="Petrona Bold" pitchFamily="34" charset="0"/>
                <a:ea typeface="Petrona Bold" pitchFamily="34" charset="-122"/>
                <a:cs typeface="Petrona Bold" pitchFamily="34" charset="-120"/>
              </a:rPr>
              <a:t>Health Effects of Pollution</a:t>
            </a:r>
            <a:endParaRPr lang="en-US" sz="4650" dirty="0"/>
          </a:p>
        </p:txBody>
      </p:sp>
      <p:sp>
        <p:nvSpPr>
          <p:cNvPr id="9" name="Shape 1">
            <a:extLst>
              <a:ext uri="{FF2B5EF4-FFF2-40B4-BE49-F238E27FC236}">
                <a16:creationId xmlns:a16="http://schemas.microsoft.com/office/drawing/2014/main" id="{4FD5455F-5911-72A8-9D53-BF1CDACDF6D5}"/>
              </a:ext>
            </a:extLst>
          </p:cNvPr>
          <p:cNvSpPr/>
          <p:nvPr/>
        </p:nvSpPr>
        <p:spPr>
          <a:xfrm>
            <a:off x="492848" y="1251007"/>
            <a:ext cx="396835" cy="396835"/>
          </a:xfrm>
          <a:prstGeom prst="roundRect">
            <a:avLst>
              <a:gd name="adj" fmla="val 24007"/>
            </a:avLst>
          </a:prstGeom>
          <a:solidFill>
            <a:srgbClr val="CCEEFF"/>
          </a:solidFill>
          <a:ln w="7620">
            <a:solidFill>
              <a:srgbClr val="B2D4E5"/>
            </a:solidFill>
            <a:prstDash val="solid"/>
          </a:ln>
        </p:spPr>
        <p:txBody>
          <a:bodyPr/>
          <a:lstStyle/>
          <a:p>
            <a:endParaRPr lang="it-IT"/>
          </a:p>
        </p:txBody>
      </p:sp>
      <p:sp>
        <p:nvSpPr>
          <p:cNvPr id="10" name="Text 2">
            <a:extLst>
              <a:ext uri="{FF2B5EF4-FFF2-40B4-BE49-F238E27FC236}">
                <a16:creationId xmlns:a16="http://schemas.microsoft.com/office/drawing/2014/main" id="{3B04A028-8930-804B-BF7D-3721E73A72CE}"/>
              </a:ext>
            </a:extLst>
          </p:cNvPr>
          <p:cNvSpPr/>
          <p:nvPr/>
        </p:nvSpPr>
        <p:spPr>
          <a:xfrm>
            <a:off x="1116497" y="1251007"/>
            <a:ext cx="2977039" cy="372070"/>
          </a:xfrm>
          <a:prstGeom prst="rect">
            <a:avLst/>
          </a:prstGeom>
          <a:noFill/>
          <a:ln/>
        </p:spPr>
        <p:txBody>
          <a:bodyPr wrap="none" lIns="0" tIns="0" rIns="0" bIns="0" rtlCol="0" anchor="t"/>
          <a:lstStyle/>
          <a:p>
            <a:pPr marL="0" indent="0">
              <a:lnSpc>
                <a:spcPts val="2900"/>
              </a:lnSpc>
              <a:buNone/>
            </a:pPr>
            <a:r>
              <a:rPr lang="en-US" sz="2300" b="1" dirty="0">
                <a:solidFill>
                  <a:srgbClr val="272525"/>
                </a:solidFill>
                <a:latin typeface="Petrona Bold" pitchFamily="34" charset="0"/>
                <a:ea typeface="Petrona Bold" pitchFamily="34" charset="-122"/>
                <a:cs typeface="Petrona Bold" pitchFamily="34" charset="-120"/>
              </a:rPr>
              <a:t>Respiratory Problems</a:t>
            </a:r>
            <a:endParaRPr lang="en-US" sz="2300" dirty="0"/>
          </a:p>
        </p:txBody>
      </p:sp>
      <p:sp>
        <p:nvSpPr>
          <p:cNvPr id="11" name="Text 3">
            <a:extLst>
              <a:ext uri="{FF2B5EF4-FFF2-40B4-BE49-F238E27FC236}">
                <a16:creationId xmlns:a16="http://schemas.microsoft.com/office/drawing/2014/main" id="{982A80F5-F4D3-8D1B-A450-6D62532C213F}"/>
              </a:ext>
            </a:extLst>
          </p:cNvPr>
          <p:cNvSpPr/>
          <p:nvPr/>
        </p:nvSpPr>
        <p:spPr>
          <a:xfrm>
            <a:off x="1116497" y="1759166"/>
            <a:ext cx="3041213" cy="1088708"/>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Air pollution can trigger asthma, bronchitis, and other respiratory illnesses.</a:t>
            </a:r>
            <a:endParaRPr lang="en-US" sz="1750" dirty="0"/>
          </a:p>
        </p:txBody>
      </p:sp>
      <p:sp>
        <p:nvSpPr>
          <p:cNvPr id="12" name="Shape 4">
            <a:extLst>
              <a:ext uri="{FF2B5EF4-FFF2-40B4-BE49-F238E27FC236}">
                <a16:creationId xmlns:a16="http://schemas.microsoft.com/office/drawing/2014/main" id="{D1075A06-4431-B457-5FDD-E1B62308D291}"/>
              </a:ext>
            </a:extLst>
          </p:cNvPr>
          <p:cNvSpPr/>
          <p:nvPr/>
        </p:nvSpPr>
        <p:spPr>
          <a:xfrm>
            <a:off x="4384525" y="1251007"/>
            <a:ext cx="396835" cy="396835"/>
          </a:xfrm>
          <a:prstGeom prst="roundRect">
            <a:avLst>
              <a:gd name="adj" fmla="val 24007"/>
            </a:avLst>
          </a:prstGeom>
          <a:solidFill>
            <a:srgbClr val="CCEEFF"/>
          </a:solidFill>
          <a:ln w="7620">
            <a:solidFill>
              <a:srgbClr val="B2D4E5"/>
            </a:solidFill>
            <a:prstDash val="solid"/>
          </a:ln>
        </p:spPr>
        <p:txBody>
          <a:bodyPr/>
          <a:lstStyle/>
          <a:p>
            <a:endParaRPr lang="it-IT"/>
          </a:p>
        </p:txBody>
      </p:sp>
      <p:sp>
        <p:nvSpPr>
          <p:cNvPr id="13" name="Text 5">
            <a:extLst>
              <a:ext uri="{FF2B5EF4-FFF2-40B4-BE49-F238E27FC236}">
                <a16:creationId xmlns:a16="http://schemas.microsoft.com/office/drawing/2014/main" id="{3ED724A7-A3B7-2A72-13C9-201DFBF9066D}"/>
              </a:ext>
            </a:extLst>
          </p:cNvPr>
          <p:cNvSpPr/>
          <p:nvPr/>
        </p:nvSpPr>
        <p:spPr>
          <a:xfrm>
            <a:off x="5008174" y="1251007"/>
            <a:ext cx="3041213" cy="744141"/>
          </a:xfrm>
          <a:prstGeom prst="rect">
            <a:avLst/>
          </a:prstGeom>
          <a:noFill/>
          <a:ln/>
        </p:spPr>
        <p:txBody>
          <a:bodyPr wrap="square" lIns="0" tIns="0" rIns="0" bIns="0" rtlCol="0" anchor="t"/>
          <a:lstStyle/>
          <a:p>
            <a:pPr marL="0" indent="0">
              <a:lnSpc>
                <a:spcPts val="2900"/>
              </a:lnSpc>
              <a:buNone/>
            </a:pPr>
            <a:r>
              <a:rPr lang="en-US" sz="2300" b="1" dirty="0">
                <a:solidFill>
                  <a:srgbClr val="272525"/>
                </a:solidFill>
                <a:latin typeface="Petrona Bold" pitchFamily="34" charset="0"/>
                <a:ea typeface="Petrona Bold" pitchFamily="34" charset="-122"/>
                <a:cs typeface="Petrona Bold" pitchFamily="34" charset="-120"/>
              </a:rPr>
              <a:t>Cardiovascular Diseases</a:t>
            </a:r>
            <a:endParaRPr lang="en-US" sz="2300" dirty="0"/>
          </a:p>
        </p:txBody>
      </p:sp>
      <p:sp>
        <p:nvSpPr>
          <p:cNvPr id="14" name="Text 6">
            <a:extLst>
              <a:ext uri="{FF2B5EF4-FFF2-40B4-BE49-F238E27FC236}">
                <a16:creationId xmlns:a16="http://schemas.microsoft.com/office/drawing/2014/main" id="{718FD17F-F97D-929C-C474-4F69EA68BB96}"/>
              </a:ext>
            </a:extLst>
          </p:cNvPr>
          <p:cNvSpPr/>
          <p:nvPr/>
        </p:nvSpPr>
        <p:spPr>
          <a:xfrm>
            <a:off x="5008174" y="1760845"/>
            <a:ext cx="3041213" cy="1451610"/>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Air pollution can increase the risk of heart attacks, strokes, and other cardiovascular diseases.</a:t>
            </a:r>
            <a:endParaRPr lang="en-US" sz="1750" dirty="0"/>
          </a:p>
        </p:txBody>
      </p:sp>
      <p:sp>
        <p:nvSpPr>
          <p:cNvPr id="15" name="Shape 7">
            <a:extLst>
              <a:ext uri="{FF2B5EF4-FFF2-40B4-BE49-F238E27FC236}">
                <a16:creationId xmlns:a16="http://schemas.microsoft.com/office/drawing/2014/main" id="{78578E0A-F5BE-453E-9B39-22E455EC53C5}"/>
              </a:ext>
            </a:extLst>
          </p:cNvPr>
          <p:cNvSpPr/>
          <p:nvPr/>
        </p:nvSpPr>
        <p:spPr>
          <a:xfrm>
            <a:off x="492848" y="4064811"/>
            <a:ext cx="396835" cy="396835"/>
          </a:xfrm>
          <a:prstGeom prst="roundRect">
            <a:avLst>
              <a:gd name="adj" fmla="val 24007"/>
            </a:avLst>
          </a:prstGeom>
          <a:solidFill>
            <a:srgbClr val="CCEEFF"/>
          </a:solidFill>
          <a:ln w="7620">
            <a:solidFill>
              <a:srgbClr val="B2D4E5"/>
            </a:solidFill>
            <a:prstDash val="solid"/>
          </a:ln>
        </p:spPr>
        <p:txBody>
          <a:bodyPr/>
          <a:lstStyle/>
          <a:p>
            <a:endParaRPr lang="it-IT"/>
          </a:p>
        </p:txBody>
      </p:sp>
      <p:sp>
        <p:nvSpPr>
          <p:cNvPr id="16" name="Text 8">
            <a:extLst>
              <a:ext uri="{FF2B5EF4-FFF2-40B4-BE49-F238E27FC236}">
                <a16:creationId xmlns:a16="http://schemas.microsoft.com/office/drawing/2014/main" id="{35674875-CC68-8035-1473-45CDBEA5BB25}"/>
              </a:ext>
            </a:extLst>
          </p:cNvPr>
          <p:cNvSpPr/>
          <p:nvPr/>
        </p:nvSpPr>
        <p:spPr>
          <a:xfrm>
            <a:off x="1116497" y="4064811"/>
            <a:ext cx="2977039" cy="372070"/>
          </a:xfrm>
          <a:prstGeom prst="rect">
            <a:avLst/>
          </a:prstGeom>
          <a:noFill/>
          <a:ln/>
        </p:spPr>
        <p:txBody>
          <a:bodyPr wrap="none" lIns="0" tIns="0" rIns="0" bIns="0" rtlCol="0" anchor="t"/>
          <a:lstStyle/>
          <a:p>
            <a:pPr marL="0" indent="0">
              <a:lnSpc>
                <a:spcPts val="2900"/>
              </a:lnSpc>
              <a:buNone/>
            </a:pPr>
            <a:r>
              <a:rPr lang="en-US" sz="2300" b="1" dirty="0">
                <a:solidFill>
                  <a:srgbClr val="272525"/>
                </a:solidFill>
                <a:latin typeface="Petrona Bold" pitchFamily="34" charset="0"/>
                <a:ea typeface="Petrona Bold" pitchFamily="34" charset="-122"/>
                <a:cs typeface="Petrona Bold" pitchFamily="34" charset="-120"/>
              </a:rPr>
              <a:t>Cancer</a:t>
            </a:r>
            <a:endParaRPr lang="en-US" sz="2300" dirty="0"/>
          </a:p>
        </p:txBody>
      </p:sp>
      <p:sp>
        <p:nvSpPr>
          <p:cNvPr id="17" name="Text 9">
            <a:extLst>
              <a:ext uri="{FF2B5EF4-FFF2-40B4-BE49-F238E27FC236}">
                <a16:creationId xmlns:a16="http://schemas.microsoft.com/office/drawing/2014/main" id="{E314ACA7-E192-C970-6AF6-CBC990E2B6F7}"/>
              </a:ext>
            </a:extLst>
          </p:cNvPr>
          <p:cNvSpPr/>
          <p:nvPr/>
        </p:nvSpPr>
        <p:spPr>
          <a:xfrm>
            <a:off x="1116497" y="4572970"/>
            <a:ext cx="3041213" cy="1451610"/>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Exposure to certain pollutants, such as asbestos and benzene, can increase the risk of cancer.</a:t>
            </a:r>
            <a:endParaRPr lang="en-US" sz="1750" dirty="0"/>
          </a:p>
        </p:txBody>
      </p:sp>
      <p:sp>
        <p:nvSpPr>
          <p:cNvPr id="18" name="Shape 10">
            <a:extLst>
              <a:ext uri="{FF2B5EF4-FFF2-40B4-BE49-F238E27FC236}">
                <a16:creationId xmlns:a16="http://schemas.microsoft.com/office/drawing/2014/main" id="{AF668FA0-264E-1406-4B54-5ED5258196CA}"/>
              </a:ext>
            </a:extLst>
          </p:cNvPr>
          <p:cNvSpPr/>
          <p:nvPr/>
        </p:nvSpPr>
        <p:spPr>
          <a:xfrm>
            <a:off x="4384525" y="4064811"/>
            <a:ext cx="396835" cy="396835"/>
          </a:xfrm>
          <a:prstGeom prst="roundRect">
            <a:avLst>
              <a:gd name="adj" fmla="val 24007"/>
            </a:avLst>
          </a:prstGeom>
          <a:solidFill>
            <a:srgbClr val="CCEEFF"/>
          </a:solidFill>
          <a:ln w="7620">
            <a:solidFill>
              <a:srgbClr val="B2D4E5"/>
            </a:solidFill>
            <a:prstDash val="solid"/>
          </a:ln>
        </p:spPr>
        <p:txBody>
          <a:bodyPr/>
          <a:lstStyle/>
          <a:p>
            <a:endParaRPr lang="it-IT"/>
          </a:p>
        </p:txBody>
      </p:sp>
      <p:sp>
        <p:nvSpPr>
          <p:cNvPr id="19" name="Text 11">
            <a:extLst>
              <a:ext uri="{FF2B5EF4-FFF2-40B4-BE49-F238E27FC236}">
                <a16:creationId xmlns:a16="http://schemas.microsoft.com/office/drawing/2014/main" id="{52DFA27B-DA44-33E4-2688-68F18C2111DE}"/>
              </a:ext>
            </a:extLst>
          </p:cNvPr>
          <p:cNvSpPr/>
          <p:nvPr/>
        </p:nvSpPr>
        <p:spPr>
          <a:xfrm>
            <a:off x="5008174" y="4064811"/>
            <a:ext cx="3041213" cy="744141"/>
          </a:xfrm>
          <a:prstGeom prst="rect">
            <a:avLst/>
          </a:prstGeom>
          <a:noFill/>
          <a:ln/>
        </p:spPr>
        <p:txBody>
          <a:bodyPr wrap="square" lIns="0" tIns="0" rIns="0" bIns="0" rtlCol="0" anchor="t"/>
          <a:lstStyle/>
          <a:p>
            <a:pPr marL="0" indent="0">
              <a:lnSpc>
                <a:spcPts val="2900"/>
              </a:lnSpc>
              <a:buNone/>
            </a:pPr>
            <a:r>
              <a:rPr lang="en-US" sz="2300" b="1" dirty="0">
                <a:solidFill>
                  <a:srgbClr val="272525"/>
                </a:solidFill>
                <a:latin typeface="Petrona Bold" pitchFamily="34" charset="0"/>
                <a:ea typeface="Petrona Bold" pitchFamily="34" charset="-122"/>
                <a:cs typeface="Petrona Bold" pitchFamily="34" charset="-120"/>
              </a:rPr>
              <a:t>Neurological Disorders</a:t>
            </a:r>
            <a:endParaRPr lang="en-US" sz="2300" dirty="0"/>
          </a:p>
        </p:txBody>
      </p:sp>
      <p:sp>
        <p:nvSpPr>
          <p:cNvPr id="20" name="Text 12">
            <a:extLst>
              <a:ext uri="{FF2B5EF4-FFF2-40B4-BE49-F238E27FC236}">
                <a16:creationId xmlns:a16="http://schemas.microsoft.com/office/drawing/2014/main" id="{7CC05F93-349F-A54B-450F-173F6A931329}"/>
              </a:ext>
            </a:extLst>
          </p:cNvPr>
          <p:cNvSpPr/>
          <p:nvPr/>
        </p:nvSpPr>
        <p:spPr>
          <a:xfrm>
            <a:off x="5008174" y="4945040"/>
            <a:ext cx="3041213" cy="1451610"/>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Some pollutants can affect brain development and function, potentially leading to neurological disorders.</a:t>
            </a:r>
            <a:endParaRPr lang="en-US" sz="1750" dirty="0"/>
          </a:p>
        </p:txBody>
      </p:sp>
    </p:spTree>
    <p:extLst>
      <p:ext uri="{BB962C8B-B14F-4D97-AF65-F5344CB8AC3E}">
        <p14:creationId xmlns:p14="http://schemas.microsoft.com/office/powerpoint/2010/main" val="2946566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Élőláb helye 1">
            <a:extLst>
              <a:ext uri="{FF2B5EF4-FFF2-40B4-BE49-F238E27FC236}">
                <a16:creationId xmlns:a16="http://schemas.microsoft.com/office/drawing/2014/main" id="{D4AF53C6-8C27-4F87-1ADD-4D507C539760}"/>
              </a:ext>
            </a:extLst>
          </p:cNvPr>
          <p:cNvSpPr>
            <a:spLocks noGrp="1"/>
          </p:cNvSpPr>
          <p:nvPr>
            <p:ph type="ftr" sz="quarter" idx="11"/>
          </p:nvPr>
        </p:nvSpPr>
        <p:spPr/>
        <p:txBody>
          <a:bodyPr/>
          <a:lstStyle/>
          <a:p>
            <a:pPr rtl="0"/>
            <a:r>
              <a:rPr lang="en-US"/>
              <a:t>Go Green Against Climate Change - 2023-1-RO01-KA220-SCH-000161283 </a:t>
            </a:r>
            <a:endParaRPr lang="hu-HU" dirty="0"/>
          </a:p>
        </p:txBody>
      </p:sp>
      <p:sp>
        <p:nvSpPr>
          <p:cNvPr id="3" name="Dia számának helye 2">
            <a:extLst>
              <a:ext uri="{FF2B5EF4-FFF2-40B4-BE49-F238E27FC236}">
                <a16:creationId xmlns:a16="http://schemas.microsoft.com/office/drawing/2014/main" id="{28465164-D191-05F4-2CE5-7271D5BCEC83}"/>
              </a:ext>
            </a:extLst>
          </p:cNvPr>
          <p:cNvSpPr>
            <a:spLocks noGrp="1"/>
          </p:cNvSpPr>
          <p:nvPr>
            <p:ph type="sldNum" sz="quarter" idx="12"/>
          </p:nvPr>
        </p:nvSpPr>
        <p:spPr/>
        <p:txBody>
          <a:bodyPr/>
          <a:lstStyle/>
          <a:p>
            <a:pPr rtl="0"/>
            <a:fld id="{9860EDB8-5305-433F-BE41-D7A86D811DB3}" type="slidenum">
              <a:rPr lang="hu-HU" smtClean="0"/>
              <a:pPr rtl="0"/>
              <a:t>9</a:t>
            </a:fld>
            <a:endParaRPr lang="hu-HU" dirty="0"/>
          </a:p>
        </p:txBody>
      </p:sp>
      <p:sp>
        <p:nvSpPr>
          <p:cNvPr id="6" name="Text 0">
            <a:extLst>
              <a:ext uri="{FF2B5EF4-FFF2-40B4-BE49-F238E27FC236}">
                <a16:creationId xmlns:a16="http://schemas.microsoft.com/office/drawing/2014/main" id="{3F700F4F-E2B8-7D4F-41DF-E21E7A15482B}"/>
              </a:ext>
            </a:extLst>
          </p:cNvPr>
          <p:cNvSpPr/>
          <p:nvPr/>
        </p:nvSpPr>
        <p:spPr>
          <a:xfrm>
            <a:off x="521208" y="343876"/>
            <a:ext cx="8177808" cy="744260"/>
          </a:xfrm>
          <a:prstGeom prst="rect">
            <a:avLst/>
          </a:prstGeom>
          <a:noFill/>
          <a:ln/>
        </p:spPr>
        <p:txBody>
          <a:bodyPr wrap="none" lIns="0" tIns="0" rIns="0" bIns="0" rtlCol="0" anchor="t"/>
          <a:lstStyle/>
          <a:p>
            <a:pPr marL="0" indent="0">
              <a:lnSpc>
                <a:spcPts val="5850"/>
              </a:lnSpc>
              <a:buNone/>
            </a:pPr>
            <a:r>
              <a:rPr lang="en-US" sz="4650" b="1" dirty="0">
                <a:solidFill>
                  <a:srgbClr val="000000"/>
                </a:solidFill>
                <a:latin typeface="Petrona Bold" pitchFamily="34" charset="0"/>
                <a:ea typeface="Petrona Bold" pitchFamily="34" charset="-122"/>
                <a:cs typeface="Petrona Bold" pitchFamily="34" charset="-120"/>
              </a:rPr>
              <a:t>Environmental Consequences</a:t>
            </a:r>
            <a:endParaRPr lang="en-US" sz="4650" dirty="0"/>
          </a:p>
        </p:txBody>
      </p:sp>
      <p:sp>
        <p:nvSpPr>
          <p:cNvPr id="7" name="Text 1">
            <a:extLst>
              <a:ext uri="{FF2B5EF4-FFF2-40B4-BE49-F238E27FC236}">
                <a16:creationId xmlns:a16="http://schemas.microsoft.com/office/drawing/2014/main" id="{6424ED04-8C95-961A-A8F7-2AA191F92873}"/>
              </a:ext>
            </a:extLst>
          </p:cNvPr>
          <p:cNvSpPr/>
          <p:nvPr/>
        </p:nvSpPr>
        <p:spPr>
          <a:xfrm>
            <a:off x="637378" y="1370079"/>
            <a:ext cx="1785953" cy="372070"/>
          </a:xfrm>
          <a:prstGeom prst="rect">
            <a:avLst/>
          </a:prstGeom>
          <a:noFill/>
          <a:ln/>
        </p:spPr>
        <p:txBody>
          <a:bodyPr wrap="none" lIns="0" tIns="0" rIns="0" bIns="0" rtlCol="0" anchor="t"/>
          <a:lstStyle/>
          <a:p>
            <a:pPr marL="0" indent="0">
              <a:lnSpc>
                <a:spcPts val="2900"/>
              </a:lnSpc>
              <a:buNone/>
            </a:pPr>
            <a:r>
              <a:rPr lang="en-US" sz="2300" b="1" dirty="0">
                <a:solidFill>
                  <a:srgbClr val="000000"/>
                </a:solidFill>
                <a:latin typeface="Inter"/>
                <a:ea typeface="Petrona Bold" pitchFamily="34" charset="-122"/>
                <a:cs typeface="Petrona Bold" pitchFamily="34" charset="-120"/>
              </a:rPr>
              <a:t>Climate Change</a:t>
            </a:r>
            <a:endParaRPr lang="en-US" sz="2300" dirty="0">
              <a:latin typeface="Inter"/>
            </a:endParaRPr>
          </a:p>
        </p:txBody>
      </p:sp>
      <p:sp>
        <p:nvSpPr>
          <p:cNvPr id="8" name="Text 2">
            <a:extLst>
              <a:ext uri="{FF2B5EF4-FFF2-40B4-BE49-F238E27FC236}">
                <a16:creationId xmlns:a16="http://schemas.microsoft.com/office/drawing/2014/main" id="{AA77C12F-77F7-922F-0E5C-29482AF23253}"/>
              </a:ext>
            </a:extLst>
          </p:cNvPr>
          <p:cNvSpPr/>
          <p:nvPr/>
        </p:nvSpPr>
        <p:spPr>
          <a:xfrm>
            <a:off x="637379" y="1968963"/>
            <a:ext cx="3746258" cy="1088708"/>
          </a:xfrm>
          <a:prstGeom prst="rect">
            <a:avLst/>
          </a:prstGeom>
          <a:noFill/>
          <a:ln/>
        </p:spPr>
        <p:txBody>
          <a:bodyPr wrap="square" lIns="0" tIns="0" rIns="0" bIns="0" rtlCol="0" anchor="t"/>
          <a:lstStyle/>
          <a:p>
            <a:pPr marL="0" indent="0">
              <a:lnSpc>
                <a:spcPts val="2850"/>
              </a:lnSpc>
              <a:buNone/>
            </a:pPr>
            <a:r>
              <a:rPr lang="en-US" sz="1900" dirty="0">
                <a:solidFill>
                  <a:srgbClr val="272525"/>
                </a:solidFill>
                <a:latin typeface="Inter" pitchFamily="34" charset="0"/>
                <a:ea typeface="Inter" pitchFamily="34" charset="-122"/>
                <a:cs typeface="Inter" pitchFamily="34" charset="-120"/>
              </a:rPr>
              <a:t>Greenhouse gas emissions from pollution contribute to global warming and climate change, with significant environmental impacts.</a:t>
            </a:r>
            <a:endParaRPr lang="en-US" sz="1900" dirty="0"/>
          </a:p>
        </p:txBody>
      </p:sp>
      <p:sp>
        <p:nvSpPr>
          <p:cNvPr id="9" name="Text 3">
            <a:extLst>
              <a:ext uri="{FF2B5EF4-FFF2-40B4-BE49-F238E27FC236}">
                <a16:creationId xmlns:a16="http://schemas.microsoft.com/office/drawing/2014/main" id="{0C9A6108-CFD5-D0AC-6E8D-B7DA5DB4741E}"/>
              </a:ext>
            </a:extLst>
          </p:cNvPr>
          <p:cNvSpPr/>
          <p:nvPr/>
        </p:nvSpPr>
        <p:spPr>
          <a:xfrm>
            <a:off x="7443109" y="1370079"/>
            <a:ext cx="1785953" cy="372070"/>
          </a:xfrm>
          <a:prstGeom prst="rect">
            <a:avLst/>
          </a:prstGeom>
          <a:noFill/>
          <a:ln/>
        </p:spPr>
        <p:txBody>
          <a:bodyPr wrap="none" lIns="0" tIns="0" rIns="0" bIns="0" rtlCol="0" anchor="t"/>
          <a:lstStyle/>
          <a:p>
            <a:pPr marL="0" indent="0">
              <a:lnSpc>
                <a:spcPts val="2900"/>
              </a:lnSpc>
              <a:buNone/>
            </a:pPr>
            <a:r>
              <a:rPr lang="en-US" sz="2300" b="1" dirty="0">
                <a:solidFill>
                  <a:srgbClr val="000000"/>
                </a:solidFill>
                <a:latin typeface="Inter"/>
                <a:ea typeface="Petrona Bold" pitchFamily="34" charset="-122"/>
                <a:cs typeface="Petrona Bold" pitchFamily="34" charset="-120"/>
              </a:rPr>
              <a:t>Biodiversity Loss</a:t>
            </a:r>
            <a:endParaRPr lang="en-US" sz="2300" dirty="0">
              <a:latin typeface="Inter"/>
            </a:endParaRPr>
          </a:p>
        </p:txBody>
      </p:sp>
      <p:sp>
        <p:nvSpPr>
          <p:cNvPr id="10" name="Text 4">
            <a:extLst>
              <a:ext uri="{FF2B5EF4-FFF2-40B4-BE49-F238E27FC236}">
                <a16:creationId xmlns:a16="http://schemas.microsoft.com/office/drawing/2014/main" id="{0407D5C7-42B0-7B06-DE66-5E3DBD7C99DC}"/>
              </a:ext>
            </a:extLst>
          </p:cNvPr>
          <p:cNvSpPr/>
          <p:nvPr/>
        </p:nvSpPr>
        <p:spPr>
          <a:xfrm>
            <a:off x="7443110" y="1968963"/>
            <a:ext cx="3746258" cy="725805"/>
          </a:xfrm>
          <a:prstGeom prst="rect">
            <a:avLst/>
          </a:prstGeom>
          <a:noFill/>
          <a:ln/>
        </p:spPr>
        <p:txBody>
          <a:bodyPr wrap="square" lIns="0" tIns="0" rIns="0" bIns="0" rtlCol="0" anchor="t"/>
          <a:lstStyle/>
          <a:p>
            <a:pPr marL="0" indent="0">
              <a:lnSpc>
                <a:spcPts val="2850"/>
              </a:lnSpc>
              <a:buNone/>
            </a:pPr>
            <a:r>
              <a:rPr lang="en-US" sz="1900" dirty="0">
                <a:solidFill>
                  <a:srgbClr val="272525"/>
                </a:solidFill>
                <a:latin typeface="Inter" pitchFamily="34" charset="0"/>
                <a:ea typeface="Inter" pitchFamily="34" charset="-122"/>
                <a:cs typeface="Inter" pitchFamily="34" charset="-120"/>
              </a:rPr>
              <a:t>Pollution can harm habitats, disrupt ecosystems, and lead to the extinction of species.</a:t>
            </a:r>
            <a:endParaRPr lang="en-US" sz="1900" dirty="0"/>
          </a:p>
        </p:txBody>
      </p:sp>
      <p:pic>
        <p:nvPicPr>
          <p:cNvPr id="5" name="Immagine 4" descr="Immagine che contiene Viso umano, edificio, aria aperta, calligrafia&#10;&#10;Descrizione generata automaticamente">
            <a:extLst>
              <a:ext uri="{FF2B5EF4-FFF2-40B4-BE49-F238E27FC236}">
                <a16:creationId xmlns:a16="http://schemas.microsoft.com/office/drawing/2014/main" id="{66FCD61E-645A-5422-B367-C7DCEEC6D843}"/>
              </a:ext>
            </a:extLst>
          </p:cNvPr>
          <p:cNvPicPr>
            <a:picLocks noChangeAspect="1"/>
          </p:cNvPicPr>
          <p:nvPr/>
        </p:nvPicPr>
        <p:blipFill>
          <a:blip r:embed="rId2"/>
          <a:stretch>
            <a:fillRect/>
          </a:stretch>
        </p:blipFill>
        <p:spPr>
          <a:xfrm>
            <a:off x="4301683" y="3616051"/>
            <a:ext cx="3588634" cy="2392423"/>
          </a:xfrm>
          <a:prstGeom prst="rect">
            <a:avLst/>
          </a:prstGeom>
        </p:spPr>
      </p:pic>
    </p:spTree>
    <p:extLst>
      <p:ext uri="{BB962C8B-B14F-4D97-AF65-F5344CB8AC3E}">
        <p14:creationId xmlns:p14="http://schemas.microsoft.com/office/powerpoint/2010/main" val="308434931"/>
      </p:ext>
    </p:extLst>
  </p:cSld>
  <p:clrMapOvr>
    <a:masterClrMapping/>
  </p:clrMapOvr>
</p:sld>
</file>

<file path=ppt/theme/theme1.xml><?xml version="1.0" encoding="utf-8"?>
<a:theme xmlns:a="http://schemas.openxmlformats.org/drawingml/2006/main" name="ÜdvözlőDokumentum">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6744170_TF12068447_Win32" id="{2331F8EE-F5A9-4CCA-8BA2-1FE319254BA0}" vid="{80233256-CD67-46CA-A136-841049D3AC34}"/>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TM04033925[[fn=Gotícula]]</Template>
  <TotalTime>2759</TotalTime>
  <Words>1499</Words>
  <Application>Microsoft Office PowerPoint</Application>
  <PresentationFormat>Ecrã Panorâmico</PresentationFormat>
  <Paragraphs>235</Paragraphs>
  <Slides>27</Slides>
  <Notes>14</Notes>
  <HiddenSlides>0</HiddenSlides>
  <MMClips>0</MMClips>
  <ScaleCrop>false</ScaleCrop>
  <HeadingPairs>
    <vt:vector size="6" baseType="variant">
      <vt:variant>
        <vt:lpstr>Tipos de letra usados</vt:lpstr>
      </vt:variant>
      <vt:variant>
        <vt:i4>10</vt:i4>
      </vt:variant>
      <vt:variant>
        <vt:lpstr>Tema</vt:lpstr>
      </vt:variant>
      <vt:variant>
        <vt:i4>1</vt:i4>
      </vt:variant>
      <vt:variant>
        <vt:lpstr>Títulos dos diapositivos</vt:lpstr>
      </vt:variant>
      <vt:variant>
        <vt:i4>27</vt:i4>
      </vt:variant>
    </vt:vector>
  </HeadingPairs>
  <TitlesOfParts>
    <vt:vector size="38" baseType="lpstr">
      <vt:lpstr>Arial</vt:lpstr>
      <vt:lpstr>Calibri</vt:lpstr>
      <vt:lpstr>Inter</vt:lpstr>
      <vt:lpstr>Lato Light</vt:lpstr>
      <vt:lpstr>Lato Semibold</vt:lpstr>
      <vt:lpstr>Petrona Bold</vt:lpstr>
      <vt:lpstr>Raleway</vt:lpstr>
      <vt:lpstr>Roboto</vt:lpstr>
      <vt:lpstr>Segoe UI</vt:lpstr>
      <vt:lpstr>Times New Roman</vt:lpstr>
      <vt:lpstr>ÜdvözlőDokumentum</vt:lpstr>
      <vt:lpstr>Pollution, Waste Management, and Recycling: Challenges and Solutions for a Sustainable Future</vt:lpstr>
      <vt:lpstr>TOPIC 1: Pollution, a global crisis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Test yourself! Fill out the questionnaire!</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Timea Baranyi</dc:creator>
  <cp:lastModifiedBy>Solange Fagundes</cp:lastModifiedBy>
  <cp:revision>20</cp:revision>
  <dcterms:created xsi:type="dcterms:W3CDTF">2024-03-27T09:26:31Z</dcterms:created>
  <dcterms:modified xsi:type="dcterms:W3CDTF">2025-02-17T18:26:05Z</dcterms:modified>
</cp:coreProperties>
</file>